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324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848A-E0CB-4B19-87E1-FA2E39948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0C172-FD94-4860-AA88-28E7F8943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19F3-4A13-4217-B6D8-71835387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687E0-CE69-4969-AA64-BA95FA11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5DE10-8F99-46F1-BC12-E6161990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9017-E914-4259-996F-A9DEDD8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7101-28FE-4701-9B0C-9190CBE2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2152-3FC8-41C9-BBC6-BFE6808C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CA58-BF98-49C7-B713-F0EF8500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3422D-ECE3-41C9-9B2D-7C3F248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80956-806A-4F4D-A5E5-5504E6406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C442-A711-41F8-BC8F-60F74C4BF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62B7-D8FA-4AF5-964A-194F6A90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3674-CB8C-4588-96D7-DC37D121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85C7B-BBF5-4C22-8F71-2CA30611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1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909-A294-4DA6-8705-89E082A5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353F-38F5-400B-B920-679A8AC70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EAAE-A1A0-413D-A83D-C94E7F4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E703B-83BC-48A3-83A3-02266622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A09E6-DCED-4030-BA62-DDDD6E5C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0EF1-5EA5-4033-9A47-1D5A6391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A356F-BD44-4E89-8164-35682D625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B88C-5F30-4A67-BE56-97EA38CE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4BBD-9655-4352-8646-9D33A13A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A577-FA80-4140-8468-054D787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4B3E-10F3-427D-93D5-3095FCD7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40F1-0DD7-46F1-8148-CA69CCA07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5EAE3-6395-4FDE-B523-B444DCB1C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9B086-799C-47E6-89DC-FBB3D479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087E0-0D5D-430C-AB4D-790F8F58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E524-B3CC-49C7-A738-FCCA88E7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9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D7E4-34EA-41E4-B2C5-847E4199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74E18-52B0-437F-B18F-193D11C20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13BF-FB8B-448A-B4FF-726950EF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444CD-E862-4920-A8F5-AB525A762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48EA2-8E42-4887-885B-C388E0ED7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8AFEF-B17B-452D-BF8A-9D7BD1FF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C706B-1E40-4CAC-8198-9047CF7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68445-9740-4C2E-B902-7C7DAE0E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5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F0B0-5B1B-4661-ABAD-F94347CD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8DB99-C45D-499D-8A89-D3277EEF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5B892-8F50-44B7-AA8F-42D917D7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7887D-F82A-4C78-8C76-65D83F8A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8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263E3-7AD2-467B-B933-4EEB78AC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58E0E-D8CA-4202-B8BC-B9CBB432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051F-6325-45CD-873E-47C3A589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0D64-CB70-4BAE-96E9-C01036E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2431-3D7D-4ED4-ABCF-8E2F6904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7AE7-C13E-4937-BFC7-87808C7DD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A4ED5-73E1-47EB-800D-674F6165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0541D-47D1-4CDF-B572-C15C1BCC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1E666-E5DC-4BD4-95C9-F9D21D37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1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4614-9FF4-46B4-BC36-C2814140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1E128-980B-436A-A1C4-DF45A0600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3D954-F1A8-4472-8A6B-5EA77E962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E5A6-DF5B-4D25-8639-79CB741B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D2A85-E852-4F4A-8C37-B3A269E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861FA-2CF9-441A-84C1-7A3DC973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2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DF53A-F432-4662-B246-5C6958A6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9D24F-4A0D-4F3D-9036-49CEE31E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5ABC-11DF-4A32-9AB7-26C22DBF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B001-DF56-4FF5-AFDF-A7A2FFE1627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C913A-998F-42F8-805E-972707121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36646-EE60-4DC2-A49E-5153D5E2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9F7E-27A1-434B-83B7-1E48E7A41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3CA5D-3110-44E0-BCE7-23982118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007"/>
            <a:ext cx="12192000" cy="5245985"/>
          </a:xfrm>
          <a:prstGeom prst="rect">
            <a:avLst/>
          </a:prstGeom>
        </p:spPr>
      </p:pic>
      <p:sp>
        <p:nvSpPr>
          <p:cNvPr id="9" name="Arrow: U-Turn 8">
            <a:extLst>
              <a:ext uri="{FF2B5EF4-FFF2-40B4-BE49-F238E27FC236}">
                <a16:creationId xmlns:a16="http://schemas.microsoft.com/office/drawing/2014/main" id="{122F1BDB-C18F-4444-9F46-6908E5C61C8A}"/>
              </a:ext>
            </a:extLst>
          </p:cNvPr>
          <p:cNvSpPr/>
          <p:nvPr/>
        </p:nvSpPr>
        <p:spPr>
          <a:xfrm>
            <a:off x="4714875" y="1409700"/>
            <a:ext cx="43338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DDC2DBA2-34D0-4D2F-8A72-4D230A16A145}"/>
              </a:ext>
            </a:extLst>
          </p:cNvPr>
          <p:cNvSpPr/>
          <p:nvPr/>
        </p:nvSpPr>
        <p:spPr>
          <a:xfrm>
            <a:off x="1438275" y="1862135"/>
            <a:ext cx="76104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8134B483-D5B3-4EA9-B7B5-73E16A65A25D}"/>
              </a:ext>
            </a:extLst>
          </p:cNvPr>
          <p:cNvSpPr/>
          <p:nvPr/>
        </p:nvSpPr>
        <p:spPr>
          <a:xfrm>
            <a:off x="5114925" y="2419349"/>
            <a:ext cx="43338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1C5E996-92AE-4143-87BA-7C53561E6B38}"/>
              </a:ext>
            </a:extLst>
          </p:cNvPr>
          <p:cNvSpPr/>
          <p:nvPr/>
        </p:nvSpPr>
        <p:spPr>
          <a:xfrm>
            <a:off x="2085975" y="3428999"/>
            <a:ext cx="7581900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554D2802-4AA0-407C-954C-1334C1925985}"/>
              </a:ext>
            </a:extLst>
          </p:cNvPr>
          <p:cNvSpPr/>
          <p:nvPr/>
        </p:nvSpPr>
        <p:spPr>
          <a:xfrm>
            <a:off x="3314700" y="4200526"/>
            <a:ext cx="6419850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8AEF2-EBFC-4F18-88E1-FD4E2932C500}"/>
              </a:ext>
            </a:extLst>
          </p:cNvPr>
          <p:cNvSpPr txBox="1"/>
          <p:nvPr/>
        </p:nvSpPr>
        <p:spPr>
          <a:xfrm flipH="1">
            <a:off x="8924925" y="1437470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3 ευρώ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8A719-74B6-4718-ACC8-80D1253A873C}"/>
              </a:ext>
            </a:extLst>
          </p:cNvPr>
          <p:cNvSpPr txBox="1"/>
          <p:nvPr/>
        </p:nvSpPr>
        <p:spPr>
          <a:xfrm flipH="1">
            <a:off x="8843962" y="2704295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2 ευρώ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9BA81-53D1-4570-9D22-144D1ED7F2E6}"/>
              </a:ext>
            </a:extLst>
          </p:cNvPr>
          <p:cNvSpPr txBox="1"/>
          <p:nvPr/>
        </p:nvSpPr>
        <p:spPr>
          <a:xfrm flipH="1">
            <a:off x="8639174" y="1987108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5 ευρώ</a:t>
            </a:r>
            <a:endParaRPr lang="en-GB" sz="2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9C3B1-C961-42E1-A495-54440FAC748B}"/>
              </a:ext>
            </a:extLst>
          </p:cNvPr>
          <p:cNvSpPr txBox="1"/>
          <p:nvPr/>
        </p:nvSpPr>
        <p:spPr>
          <a:xfrm flipH="1">
            <a:off x="9372600" y="3609170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1 ευρώ</a:t>
            </a:r>
            <a:endParaRPr lang="en-GB" sz="2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F19F2-7F3D-4EA6-BE7B-7BF2F15F4E37}"/>
              </a:ext>
            </a:extLst>
          </p:cNvPr>
          <p:cNvSpPr txBox="1"/>
          <p:nvPr/>
        </p:nvSpPr>
        <p:spPr>
          <a:xfrm flipH="1">
            <a:off x="9267825" y="4499761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4 ευρώ</a:t>
            </a:r>
            <a:endParaRPr lang="en-GB" sz="25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802C0-F29A-4206-A514-E2C31E9B840D}"/>
              </a:ext>
            </a:extLst>
          </p:cNvPr>
          <p:cNvSpPr txBox="1"/>
          <p:nvPr/>
        </p:nvSpPr>
        <p:spPr>
          <a:xfrm flipH="1">
            <a:off x="3675697" y="354002"/>
            <a:ext cx="48406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u="sng" dirty="0"/>
              <a:t>Αντιστοιχία Προϊόντων με τιμές</a:t>
            </a:r>
            <a:endParaRPr lang="en-GB" sz="25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BF9A8-0FA5-405C-BB7D-B788C624B8D5}"/>
              </a:ext>
            </a:extLst>
          </p:cNvPr>
          <p:cNvSpPr txBox="1"/>
          <p:nvPr/>
        </p:nvSpPr>
        <p:spPr>
          <a:xfrm>
            <a:off x="2717800" y="6006273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προϊόν στο ράφι αντιστοιχεί σε μία τιμή. Αυτό είναι μια αντιστοιχία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2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0A16-6454-4F76-9FAC-5A9E2EAF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7" y="-24550"/>
            <a:ext cx="10515600" cy="1325563"/>
          </a:xfrm>
        </p:spPr>
        <p:txBody>
          <a:bodyPr/>
          <a:lstStyle/>
          <a:p>
            <a:pPr algn="ctr"/>
            <a:r>
              <a:rPr lang="el-GR" b="1" u="sng" dirty="0"/>
              <a:t>Συνάρτηση</a:t>
            </a:r>
            <a:endParaRPr lang="en-GB" b="1" u="sng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E4292B-997A-40C7-ACBB-E81C0DF41403}"/>
              </a:ext>
            </a:extLst>
          </p:cNvPr>
          <p:cNvSpPr/>
          <p:nvPr/>
        </p:nvSpPr>
        <p:spPr>
          <a:xfrm>
            <a:off x="2638424" y="1659538"/>
            <a:ext cx="2272217" cy="401780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414828-917F-497D-A53F-7EDFB7E60284}"/>
              </a:ext>
            </a:extLst>
          </p:cNvPr>
          <p:cNvSpPr/>
          <p:nvPr/>
        </p:nvSpPr>
        <p:spPr>
          <a:xfrm>
            <a:off x="7462332" y="1545532"/>
            <a:ext cx="2272217" cy="401780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BE536EFC-741F-4298-B708-B4AFD39759E7}"/>
              </a:ext>
            </a:extLst>
          </p:cNvPr>
          <p:cNvSpPr/>
          <p:nvPr/>
        </p:nvSpPr>
        <p:spPr>
          <a:xfrm>
            <a:off x="3595311" y="1841513"/>
            <a:ext cx="5182352" cy="63256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A56E5F67-1250-45B4-92F3-EF6BC41379B0}"/>
              </a:ext>
            </a:extLst>
          </p:cNvPr>
          <p:cNvSpPr/>
          <p:nvPr/>
        </p:nvSpPr>
        <p:spPr>
          <a:xfrm>
            <a:off x="3124460" y="2211468"/>
            <a:ext cx="5182352" cy="63256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E10C0307-FB80-4541-83F5-91820AAB5F77}"/>
              </a:ext>
            </a:extLst>
          </p:cNvPr>
          <p:cNvSpPr/>
          <p:nvPr/>
        </p:nvSpPr>
        <p:spPr>
          <a:xfrm>
            <a:off x="3291535" y="2934669"/>
            <a:ext cx="5182352" cy="632564"/>
          </a:xfrm>
          <a:prstGeom prst="uturnArrow">
            <a:avLst>
              <a:gd name="adj1" fmla="val 2325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FE36DA0C-C568-4242-8E10-0B8B2FBDBB5D}"/>
              </a:ext>
            </a:extLst>
          </p:cNvPr>
          <p:cNvSpPr/>
          <p:nvPr/>
        </p:nvSpPr>
        <p:spPr>
          <a:xfrm>
            <a:off x="3470765" y="3662550"/>
            <a:ext cx="5182352" cy="63256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CA9B50F8-47BB-4DFF-88D5-60021E7E4632}"/>
              </a:ext>
            </a:extLst>
          </p:cNvPr>
          <p:cNvSpPr/>
          <p:nvPr/>
        </p:nvSpPr>
        <p:spPr>
          <a:xfrm>
            <a:off x="3470765" y="4570501"/>
            <a:ext cx="5182352" cy="63256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E8183-A953-485C-A0A1-35E2EA5496C9}"/>
              </a:ext>
            </a:extLst>
          </p:cNvPr>
          <p:cNvSpPr txBox="1"/>
          <p:nvPr/>
        </p:nvSpPr>
        <p:spPr>
          <a:xfrm>
            <a:off x="8568151" y="221146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1</a:t>
            </a:r>
            <a:endParaRPr lang="en-GB" sz="2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0C530-A12F-4BF9-B5A8-D99B48496EC4}"/>
              </a:ext>
            </a:extLst>
          </p:cNvPr>
          <p:cNvSpPr txBox="1"/>
          <p:nvPr/>
        </p:nvSpPr>
        <p:spPr>
          <a:xfrm>
            <a:off x="8127317" y="250721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2</a:t>
            </a:r>
            <a:endParaRPr lang="en-GB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B9583-8E72-439D-B16B-067FFF9C5B94}"/>
              </a:ext>
            </a:extLst>
          </p:cNvPr>
          <p:cNvSpPr txBox="1"/>
          <p:nvPr/>
        </p:nvSpPr>
        <p:spPr>
          <a:xfrm>
            <a:off x="8413237" y="3115973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3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02F6E-58EC-43E2-8D22-292F61308E9E}"/>
              </a:ext>
            </a:extLst>
          </p:cNvPr>
          <p:cNvSpPr txBox="1"/>
          <p:nvPr/>
        </p:nvSpPr>
        <p:spPr>
          <a:xfrm>
            <a:off x="8568151" y="3913377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4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B5B50-AB96-4349-A172-1833DE43DECE}"/>
              </a:ext>
            </a:extLst>
          </p:cNvPr>
          <p:cNvSpPr txBox="1"/>
          <p:nvPr/>
        </p:nvSpPr>
        <p:spPr>
          <a:xfrm>
            <a:off x="8394866" y="4895419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5</a:t>
            </a:r>
            <a:endParaRPr lang="en-GB" sz="2500" b="1" dirty="0"/>
          </a:p>
        </p:txBody>
      </p:sp>
      <p:pic>
        <p:nvPicPr>
          <p:cNvPr id="18" name="Graphic 17" descr="Shopping bag with solid fill">
            <a:extLst>
              <a:ext uri="{FF2B5EF4-FFF2-40B4-BE49-F238E27FC236}">
                <a16:creationId xmlns:a16="http://schemas.microsoft.com/office/drawing/2014/main" id="{86395256-5286-41C0-AAC5-69F3C4B3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669" y="1689418"/>
            <a:ext cx="914400" cy="914400"/>
          </a:xfrm>
          <a:prstGeom prst="rect">
            <a:avLst/>
          </a:prstGeom>
        </p:spPr>
      </p:pic>
      <p:pic>
        <p:nvPicPr>
          <p:cNvPr id="20" name="Graphic 19" descr="Shopping bag outline">
            <a:extLst>
              <a:ext uri="{FF2B5EF4-FFF2-40B4-BE49-F238E27FC236}">
                <a16:creationId xmlns:a16="http://schemas.microsoft.com/office/drawing/2014/main" id="{3833A8F9-3C26-4186-8C3D-666D2472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5041" y="2118757"/>
            <a:ext cx="914400" cy="914400"/>
          </a:xfrm>
          <a:prstGeom prst="rect">
            <a:avLst/>
          </a:prstGeom>
        </p:spPr>
      </p:pic>
      <p:pic>
        <p:nvPicPr>
          <p:cNvPr id="22" name="Graphic 21" descr="Handbag outline">
            <a:extLst>
              <a:ext uri="{FF2B5EF4-FFF2-40B4-BE49-F238E27FC236}">
                <a16:creationId xmlns:a16="http://schemas.microsoft.com/office/drawing/2014/main" id="{0B8BA088-2DF3-4FCC-A04D-DA4A673BA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4469" y="2887715"/>
            <a:ext cx="914400" cy="914400"/>
          </a:xfrm>
          <a:prstGeom prst="rect">
            <a:avLst/>
          </a:prstGeom>
        </p:spPr>
      </p:pic>
      <p:pic>
        <p:nvPicPr>
          <p:cNvPr id="24" name="Graphic 23" descr="Seeds with solid fill">
            <a:extLst>
              <a:ext uri="{FF2B5EF4-FFF2-40B4-BE49-F238E27FC236}">
                <a16:creationId xmlns:a16="http://schemas.microsoft.com/office/drawing/2014/main" id="{0128651C-9B0A-4324-B500-4D7E789AF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8103" y="3726839"/>
            <a:ext cx="914400" cy="914400"/>
          </a:xfrm>
          <a:prstGeom prst="rect">
            <a:avLst/>
          </a:prstGeom>
        </p:spPr>
      </p:pic>
      <p:pic>
        <p:nvPicPr>
          <p:cNvPr id="26" name="Graphic 25" descr="Seeds outline">
            <a:extLst>
              <a:ext uri="{FF2B5EF4-FFF2-40B4-BE49-F238E27FC236}">
                <a16:creationId xmlns:a16="http://schemas.microsoft.com/office/drawing/2014/main" id="{D1B49C7F-60A9-49D9-B0FA-DD70392A6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4443" y="467512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690506-ABAD-4822-AA17-DCA102B05CAD}"/>
              </a:ext>
            </a:extLst>
          </p:cNvPr>
          <p:cNvSpPr txBox="1"/>
          <p:nvPr/>
        </p:nvSpPr>
        <p:spPr>
          <a:xfrm>
            <a:off x="2501682" y="1144907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Ορισμού  (</a:t>
            </a:r>
            <a:r>
              <a:rPr lang="el-GR" sz="2500" b="1" dirty="0">
                <a:solidFill>
                  <a:srgbClr val="FF0000"/>
                </a:solidFill>
              </a:rPr>
              <a:t>Χ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603B7-F4F1-4370-B2D0-E2F4E2B948A8}"/>
              </a:ext>
            </a:extLst>
          </p:cNvPr>
          <p:cNvSpPr txBox="1"/>
          <p:nvPr/>
        </p:nvSpPr>
        <p:spPr>
          <a:xfrm>
            <a:off x="7506562" y="1049885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Τιμών (</a:t>
            </a:r>
            <a:r>
              <a:rPr lang="el-GR" sz="2500" b="1" dirty="0">
                <a:solidFill>
                  <a:srgbClr val="FF0000"/>
                </a:solidFill>
              </a:rPr>
              <a:t>Υ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7198D3-C226-4039-B501-321DAAE5B4F1}"/>
              </a:ext>
            </a:extLst>
          </p:cNvPr>
          <p:cNvSpPr txBox="1"/>
          <p:nvPr/>
        </p:nvSpPr>
        <p:spPr>
          <a:xfrm>
            <a:off x="2717800" y="6006273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Αυτή η αντιστοιχία μπορεί να παρουσιαστεί και σαν βελοειδές διάγραμμα </a:t>
            </a:r>
          </a:p>
          <a:p>
            <a:r>
              <a:rPr lang="el-GR" dirty="0"/>
              <a:t>και υπό προϋποθέσεις μπορεί να ονομαστεί Συνάρτηση.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3CA5D-3110-44E0-BCE7-23982118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45985"/>
          </a:xfrm>
          <a:prstGeom prst="rect">
            <a:avLst/>
          </a:prstGeom>
        </p:spPr>
      </p:pic>
      <p:sp>
        <p:nvSpPr>
          <p:cNvPr id="9" name="Arrow: U-Turn 8">
            <a:extLst>
              <a:ext uri="{FF2B5EF4-FFF2-40B4-BE49-F238E27FC236}">
                <a16:creationId xmlns:a16="http://schemas.microsoft.com/office/drawing/2014/main" id="{122F1BDB-C18F-4444-9F46-6908E5C61C8A}"/>
              </a:ext>
            </a:extLst>
          </p:cNvPr>
          <p:cNvSpPr/>
          <p:nvPr/>
        </p:nvSpPr>
        <p:spPr>
          <a:xfrm>
            <a:off x="4714875" y="603693"/>
            <a:ext cx="43338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DDC2DBA2-34D0-4D2F-8A72-4D230A16A145}"/>
              </a:ext>
            </a:extLst>
          </p:cNvPr>
          <p:cNvSpPr/>
          <p:nvPr/>
        </p:nvSpPr>
        <p:spPr>
          <a:xfrm>
            <a:off x="1438275" y="1056128"/>
            <a:ext cx="76104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U-Turn 10">
            <a:extLst>
              <a:ext uri="{FF2B5EF4-FFF2-40B4-BE49-F238E27FC236}">
                <a16:creationId xmlns:a16="http://schemas.microsoft.com/office/drawing/2014/main" id="{8134B483-D5B3-4EA9-B7B5-73E16A65A25D}"/>
              </a:ext>
            </a:extLst>
          </p:cNvPr>
          <p:cNvSpPr/>
          <p:nvPr/>
        </p:nvSpPr>
        <p:spPr>
          <a:xfrm>
            <a:off x="5114925" y="1613342"/>
            <a:ext cx="4333875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1C5E996-92AE-4143-87BA-7C53561E6B38}"/>
              </a:ext>
            </a:extLst>
          </p:cNvPr>
          <p:cNvSpPr/>
          <p:nvPr/>
        </p:nvSpPr>
        <p:spPr>
          <a:xfrm>
            <a:off x="2085975" y="2622992"/>
            <a:ext cx="7581900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554D2802-4AA0-407C-954C-1334C1925985}"/>
              </a:ext>
            </a:extLst>
          </p:cNvPr>
          <p:cNvSpPr/>
          <p:nvPr/>
        </p:nvSpPr>
        <p:spPr>
          <a:xfrm>
            <a:off x="3314700" y="3394519"/>
            <a:ext cx="6419850" cy="40957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8AEF2-EBFC-4F18-88E1-FD4E2932C500}"/>
              </a:ext>
            </a:extLst>
          </p:cNvPr>
          <p:cNvSpPr txBox="1"/>
          <p:nvPr/>
        </p:nvSpPr>
        <p:spPr>
          <a:xfrm flipH="1">
            <a:off x="8924925" y="631463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3 ευρώ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8A719-74B6-4718-ACC8-80D1253A873C}"/>
              </a:ext>
            </a:extLst>
          </p:cNvPr>
          <p:cNvSpPr txBox="1"/>
          <p:nvPr/>
        </p:nvSpPr>
        <p:spPr>
          <a:xfrm flipH="1">
            <a:off x="8843962" y="1898288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2 ευρώ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9BA81-53D1-4570-9D22-144D1ED7F2E6}"/>
              </a:ext>
            </a:extLst>
          </p:cNvPr>
          <p:cNvSpPr txBox="1"/>
          <p:nvPr/>
        </p:nvSpPr>
        <p:spPr>
          <a:xfrm flipH="1">
            <a:off x="8639174" y="1181101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5 ευρώ</a:t>
            </a:r>
            <a:endParaRPr lang="en-GB" sz="2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9C3B1-C961-42E1-A495-54440FAC748B}"/>
              </a:ext>
            </a:extLst>
          </p:cNvPr>
          <p:cNvSpPr txBox="1"/>
          <p:nvPr/>
        </p:nvSpPr>
        <p:spPr>
          <a:xfrm flipH="1">
            <a:off x="9372600" y="2803163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1 ευρώ</a:t>
            </a:r>
            <a:endParaRPr lang="en-GB" sz="2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F19F2-7F3D-4EA6-BE7B-7BF2F15F4E37}"/>
              </a:ext>
            </a:extLst>
          </p:cNvPr>
          <p:cNvSpPr txBox="1"/>
          <p:nvPr/>
        </p:nvSpPr>
        <p:spPr>
          <a:xfrm flipH="1">
            <a:off x="9267825" y="3693754"/>
            <a:ext cx="17811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4 ευρώ</a:t>
            </a:r>
            <a:endParaRPr lang="en-GB" sz="2500" b="1" dirty="0"/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C30C683A-CE10-4276-8FA8-8D295E9673A7}"/>
              </a:ext>
            </a:extLst>
          </p:cNvPr>
          <p:cNvSpPr/>
          <p:nvPr/>
        </p:nvSpPr>
        <p:spPr>
          <a:xfrm rot="892532">
            <a:off x="2128730" y="2492072"/>
            <a:ext cx="7610475" cy="4095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C4B65B-0019-4E95-952F-AA16B46692AD}"/>
              </a:ext>
            </a:extLst>
          </p:cNvPr>
          <p:cNvSpPr txBox="1"/>
          <p:nvPr/>
        </p:nvSpPr>
        <p:spPr>
          <a:xfrm>
            <a:off x="2717800" y="6006273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Είναι πρόβλημα εάν δύο προϊόντα στο ράφι κοστίζουν 4 ευρώ το καθένα;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40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0A16-6454-4F76-9FAC-5A9E2EAF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7" y="-24550"/>
            <a:ext cx="10515600" cy="1325563"/>
          </a:xfrm>
        </p:spPr>
        <p:txBody>
          <a:bodyPr/>
          <a:lstStyle/>
          <a:p>
            <a:pPr algn="ctr"/>
            <a:r>
              <a:rPr lang="el-GR" b="1" u="sng" dirty="0"/>
              <a:t>Συνάρτηση</a:t>
            </a:r>
            <a:endParaRPr lang="en-GB" b="1" u="sng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77FB6-81D4-4FAC-8F0E-375C0F4D3AA5}"/>
              </a:ext>
            </a:extLst>
          </p:cNvPr>
          <p:cNvGrpSpPr/>
          <p:nvPr/>
        </p:nvGrpSpPr>
        <p:grpSpPr>
          <a:xfrm>
            <a:off x="2638424" y="1545532"/>
            <a:ext cx="7096125" cy="4131815"/>
            <a:chOff x="2381250" y="1825625"/>
            <a:chExt cx="5562602" cy="26752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E4292B-997A-40C7-ACBB-E81C0DF41403}"/>
                </a:ext>
              </a:extLst>
            </p:cNvPr>
            <p:cNvSpPr/>
            <p:nvPr/>
          </p:nvSpPr>
          <p:spPr>
            <a:xfrm>
              <a:off x="2381250" y="1899442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414828-917F-497D-A53F-7EDFB7E60284}"/>
                </a:ext>
              </a:extLst>
            </p:cNvPr>
            <p:cNvSpPr/>
            <p:nvPr/>
          </p:nvSpPr>
          <p:spPr>
            <a:xfrm>
              <a:off x="6162677" y="1825625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-Turn 5">
              <a:extLst>
                <a:ext uri="{FF2B5EF4-FFF2-40B4-BE49-F238E27FC236}">
                  <a16:creationId xmlns:a16="http://schemas.microsoft.com/office/drawing/2014/main" id="{BE536EFC-741F-4298-B708-B4AFD39759E7}"/>
                </a:ext>
              </a:extLst>
            </p:cNvPr>
            <p:cNvSpPr/>
            <p:nvPr/>
          </p:nvSpPr>
          <p:spPr>
            <a:xfrm>
              <a:off x="3131347" y="2017268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E10C0307-FB80-4541-83F5-91820AAB5F77}"/>
                </a:ext>
              </a:extLst>
            </p:cNvPr>
            <p:cNvSpPr/>
            <p:nvPr/>
          </p:nvSpPr>
          <p:spPr>
            <a:xfrm>
              <a:off x="2893219" y="2725069"/>
              <a:ext cx="4062409" cy="409575"/>
            </a:xfrm>
            <a:prstGeom prst="uturnArrow">
              <a:avLst>
                <a:gd name="adj1" fmla="val 2325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U-Turn 8">
              <a:extLst>
                <a:ext uri="{FF2B5EF4-FFF2-40B4-BE49-F238E27FC236}">
                  <a16:creationId xmlns:a16="http://schemas.microsoft.com/office/drawing/2014/main" id="{FE36DA0C-C568-4242-8E10-0B8B2FBDBB5D}"/>
                </a:ext>
              </a:extLst>
            </p:cNvPr>
            <p:cNvSpPr/>
            <p:nvPr/>
          </p:nvSpPr>
          <p:spPr>
            <a:xfrm>
              <a:off x="3033716" y="3196360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U-Turn 9">
              <a:extLst>
                <a:ext uri="{FF2B5EF4-FFF2-40B4-BE49-F238E27FC236}">
                  <a16:creationId xmlns:a16="http://schemas.microsoft.com/office/drawing/2014/main" id="{CA9B50F8-47BB-4DFF-88D5-60021E7E4632}"/>
                </a:ext>
              </a:extLst>
            </p:cNvPr>
            <p:cNvSpPr/>
            <p:nvPr/>
          </p:nvSpPr>
          <p:spPr>
            <a:xfrm>
              <a:off x="3033716" y="3784244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FE8183-A953-485C-A0A1-35E2EA5496C9}"/>
              </a:ext>
            </a:extLst>
          </p:cNvPr>
          <p:cNvSpPr txBox="1"/>
          <p:nvPr/>
        </p:nvSpPr>
        <p:spPr>
          <a:xfrm>
            <a:off x="8568151" y="221146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1</a:t>
            </a:r>
            <a:endParaRPr lang="en-GB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B9583-8E72-439D-B16B-067FFF9C5B94}"/>
              </a:ext>
            </a:extLst>
          </p:cNvPr>
          <p:cNvSpPr txBox="1"/>
          <p:nvPr/>
        </p:nvSpPr>
        <p:spPr>
          <a:xfrm>
            <a:off x="8413237" y="3115973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3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02F6E-58EC-43E2-8D22-292F61308E9E}"/>
              </a:ext>
            </a:extLst>
          </p:cNvPr>
          <p:cNvSpPr txBox="1"/>
          <p:nvPr/>
        </p:nvSpPr>
        <p:spPr>
          <a:xfrm>
            <a:off x="8568151" y="3913377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4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B5B50-AB96-4349-A172-1833DE43DECE}"/>
              </a:ext>
            </a:extLst>
          </p:cNvPr>
          <p:cNvSpPr txBox="1"/>
          <p:nvPr/>
        </p:nvSpPr>
        <p:spPr>
          <a:xfrm>
            <a:off x="8394866" y="4895419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5</a:t>
            </a:r>
            <a:endParaRPr lang="en-GB" sz="2500" b="1" dirty="0"/>
          </a:p>
        </p:txBody>
      </p:sp>
      <p:pic>
        <p:nvPicPr>
          <p:cNvPr id="18" name="Graphic 17" descr="Shopping bag with solid fill">
            <a:extLst>
              <a:ext uri="{FF2B5EF4-FFF2-40B4-BE49-F238E27FC236}">
                <a16:creationId xmlns:a16="http://schemas.microsoft.com/office/drawing/2014/main" id="{86395256-5286-41C0-AAC5-69F3C4B3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669" y="1689418"/>
            <a:ext cx="914400" cy="914400"/>
          </a:xfrm>
          <a:prstGeom prst="rect">
            <a:avLst/>
          </a:prstGeom>
        </p:spPr>
      </p:pic>
      <p:pic>
        <p:nvPicPr>
          <p:cNvPr id="20" name="Graphic 19" descr="Shopping bag outline">
            <a:extLst>
              <a:ext uri="{FF2B5EF4-FFF2-40B4-BE49-F238E27FC236}">
                <a16:creationId xmlns:a16="http://schemas.microsoft.com/office/drawing/2014/main" id="{3833A8F9-3C26-4186-8C3D-666D2472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5041" y="2118757"/>
            <a:ext cx="914400" cy="914400"/>
          </a:xfrm>
          <a:prstGeom prst="rect">
            <a:avLst/>
          </a:prstGeom>
        </p:spPr>
      </p:pic>
      <p:pic>
        <p:nvPicPr>
          <p:cNvPr id="22" name="Graphic 21" descr="Handbag outline">
            <a:extLst>
              <a:ext uri="{FF2B5EF4-FFF2-40B4-BE49-F238E27FC236}">
                <a16:creationId xmlns:a16="http://schemas.microsoft.com/office/drawing/2014/main" id="{0B8BA088-2DF3-4FCC-A04D-DA4A673BA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4469" y="2887715"/>
            <a:ext cx="914400" cy="914400"/>
          </a:xfrm>
          <a:prstGeom prst="rect">
            <a:avLst/>
          </a:prstGeom>
        </p:spPr>
      </p:pic>
      <p:pic>
        <p:nvPicPr>
          <p:cNvPr id="24" name="Graphic 23" descr="Seeds with solid fill">
            <a:extLst>
              <a:ext uri="{FF2B5EF4-FFF2-40B4-BE49-F238E27FC236}">
                <a16:creationId xmlns:a16="http://schemas.microsoft.com/office/drawing/2014/main" id="{0128651C-9B0A-4324-B500-4D7E789AF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8103" y="3726839"/>
            <a:ext cx="914400" cy="914400"/>
          </a:xfrm>
          <a:prstGeom prst="rect">
            <a:avLst/>
          </a:prstGeom>
        </p:spPr>
      </p:pic>
      <p:pic>
        <p:nvPicPr>
          <p:cNvPr id="26" name="Graphic 25" descr="Seeds outline">
            <a:extLst>
              <a:ext uri="{FF2B5EF4-FFF2-40B4-BE49-F238E27FC236}">
                <a16:creationId xmlns:a16="http://schemas.microsoft.com/office/drawing/2014/main" id="{D1B49C7F-60A9-49D9-B0FA-DD70392A6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4443" y="467512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690506-ABAD-4822-AA17-DCA102B05CAD}"/>
              </a:ext>
            </a:extLst>
          </p:cNvPr>
          <p:cNvSpPr txBox="1"/>
          <p:nvPr/>
        </p:nvSpPr>
        <p:spPr>
          <a:xfrm>
            <a:off x="2501682" y="1144907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Ορισμού  (</a:t>
            </a:r>
            <a:r>
              <a:rPr lang="el-GR" sz="2500" b="1" dirty="0">
                <a:solidFill>
                  <a:srgbClr val="FF0000"/>
                </a:solidFill>
              </a:rPr>
              <a:t>Χ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603B7-F4F1-4370-B2D0-E2F4E2B948A8}"/>
              </a:ext>
            </a:extLst>
          </p:cNvPr>
          <p:cNvSpPr txBox="1"/>
          <p:nvPr/>
        </p:nvSpPr>
        <p:spPr>
          <a:xfrm>
            <a:off x="7506562" y="1049885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Τιμών (</a:t>
            </a:r>
            <a:r>
              <a:rPr lang="el-GR" sz="2500" b="1" dirty="0">
                <a:solidFill>
                  <a:srgbClr val="FF0000"/>
                </a:solidFill>
              </a:rPr>
              <a:t>Υ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DD2E47EB-4EFE-45AE-B660-A09965324C15}"/>
              </a:ext>
            </a:extLst>
          </p:cNvPr>
          <p:cNvSpPr/>
          <p:nvPr/>
        </p:nvSpPr>
        <p:spPr>
          <a:xfrm rot="892532">
            <a:off x="3049951" y="2961407"/>
            <a:ext cx="5798170" cy="4095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556F87-0E4E-44E2-9501-323B7A4543A7}"/>
              </a:ext>
            </a:extLst>
          </p:cNvPr>
          <p:cNvSpPr txBox="1"/>
          <p:nvPr/>
        </p:nvSpPr>
        <p:spPr>
          <a:xfrm>
            <a:off x="2717800" y="6006273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Συνάρτηση:</a:t>
            </a:r>
          </a:p>
          <a:p>
            <a:r>
              <a:rPr lang="el-GR" dirty="0"/>
              <a:t>Δύο στοιχεία του πεδίου ορισμού μπορούν να έχουν την ίδια τιμή στο πεδίο τιμών.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63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0A16-6454-4F76-9FAC-5A9E2EAF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7" y="-24550"/>
            <a:ext cx="10515600" cy="1325563"/>
          </a:xfrm>
        </p:spPr>
        <p:txBody>
          <a:bodyPr/>
          <a:lstStyle/>
          <a:p>
            <a:pPr algn="ctr"/>
            <a:r>
              <a:rPr lang="el-GR" b="1" u="sng" dirty="0"/>
              <a:t>Δεν ορίζεται Συνάρτηση</a:t>
            </a:r>
            <a:endParaRPr lang="en-GB" b="1" u="sng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77FB6-81D4-4FAC-8F0E-375C0F4D3AA5}"/>
              </a:ext>
            </a:extLst>
          </p:cNvPr>
          <p:cNvGrpSpPr/>
          <p:nvPr/>
        </p:nvGrpSpPr>
        <p:grpSpPr>
          <a:xfrm>
            <a:off x="2638424" y="1545532"/>
            <a:ext cx="7096125" cy="4131815"/>
            <a:chOff x="2381250" y="1825625"/>
            <a:chExt cx="5562602" cy="26752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E4292B-997A-40C7-ACBB-E81C0DF41403}"/>
                </a:ext>
              </a:extLst>
            </p:cNvPr>
            <p:cNvSpPr/>
            <p:nvPr/>
          </p:nvSpPr>
          <p:spPr>
            <a:xfrm>
              <a:off x="2381250" y="1899442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414828-917F-497D-A53F-7EDFB7E60284}"/>
                </a:ext>
              </a:extLst>
            </p:cNvPr>
            <p:cNvSpPr/>
            <p:nvPr/>
          </p:nvSpPr>
          <p:spPr>
            <a:xfrm>
              <a:off x="6162677" y="1825625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-Turn 5">
              <a:extLst>
                <a:ext uri="{FF2B5EF4-FFF2-40B4-BE49-F238E27FC236}">
                  <a16:creationId xmlns:a16="http://schemas.microsoft.com/office/drawing/2014/main" id="{BE536EFC-741F-4298-B708-B4AFD39759E7}"/>
                </a:ext>
              </a:extLst>
            </p:cNvPr>
            <p:cNvSpPr/>
            <p:nvPr/>
          </p:nvSpPr>
          <p:spPr>
            <a:xfrm>
              <a:off x="3131347" y="2017268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E10C0307-FB80-4541-83F5-91820AAB5F77}"/>
                </a:ext>
              </a:extLst>
            </p:cNvPr>
            <p:cNvSpPr/>
            <p:nvPr/>
          </p:nvSpPr>
          <p:spPr>
            <a:xfrm>
              <a:off x="2699409" y="2699787"/>
              <a:ext cx="4467303" cy="220931"/>
            </a:xfrm>
            <a:prstGeom prst="uturnArrow">
              <a:avLst>
                <a:gd name="adj1" fmla="val 2325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9" name="Arrow: U-Turn 8">
              <a:extLst>
                <a:ext uri="{FF2B5EF4-FFF2-40B4-BE49-F238E27FC236}">
                  <a16:creationId xmlns:a16="http://schemas.microsoft.com/office/drawing/2014/main" id="{FE36DA0C-C568-4242-8E10-0B8B2FBDBB5D}"/>
                </a:ext>
              </a:extLst>
            </p:cNvPr>
            <p:cNvSpPr/>
            <p:nvPr/>
          </p:nvSpPr>
          <p:spPr>
            <a:xfrm>
              <a:off x="3033716" y="3196360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U-Turn 9">
              <a:extLst>
                <a:ext uri="{FF2B5EF4-FFF2-40B4-BE49-F238E27FC236}">
                  <a16:creationId xmlns:a16="http://schemas.microsoft.com/office/drawing/2014/main" id="{CA9B50F8-47BB-4DFF-88D5-60021E7E4632}"/>
                </a:ext>
              </a:extLst>
            </p:cNvPr>
            <p:cNvSpPr/>
            <p:nvPr/>
          </p:nvSpPr>
          <p:spPr>
            <a:xfrm>
              <a:off x="3033716" y="3784244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FE8183-A953-485C-A0A1-35E2EA5496C9}"/>
              </a:ext>
            </a:extLst>
          </p:cNvPr>
          <p:cNvSpPr txBox="1"/>
          <p:nvPr/>
        </p:nvSpPr>
        <p:spPr>
          <a:xfrm>
            <a:off x="8568151" y="221146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1</a:t>
            </a:r>
            <a:endParaRPr lang="en-GB" sz="2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0C530-A12F-4BF9-B5A8-D99B48496EC4}"/>
              </a:ext>
            </a:extLst>
          </p:cNvPr>
          <p:cNvSpPr txBox="1"/>
          <p:nvPr/>
        </p:nvSpPr>
        <p:spPr>
          <a:xfrm>
            <a:off x="8127317" y="250721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2</a:t>
            </a:r>
            <a:endParaRPr lang="en-GB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B9583-8E72-439D-B16B-067FFF9C5B94}"/>
              </a:ext>
            </a:extLst>
          </p:cNvPr>
          <p:cNvSpPr txBox="1"/>
          <p:nvPr/>
        </p:nvSpPr>
        <p:spPr>
          <a:xfrm>
            <a:off x="8413237" y="3115973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3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02F6E-58EC-43E2-8D22-292F61308E9E}"/>
              </a:ext>
            </a:extLst>
          </p:cNvPr>
          <p:cNvSpPr txBox="1"/>
          <p:nvPr/>
        </p:nvSpPr>
        <p:spPr>
          <a:xfrm>
            <a:off x="8568151" y="3913377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4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B5B50-AB96-4349-A172-1833DE43DECE}"/>
              </a:ext>
            </a:extLst>
          </p:cNvPr>
          <p:cNvSpPr txBox="1"/>
          <p:nvPr/>
        </p:nvSpPr>
        <p:spPr>
          <a:xfrm>
            <a:off x="8394866" y="4895419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5</a:t>
            </a:r>
            <a:endParaRPr lang="en-GB" sz="2500" b="1" dirty="0"/>
          </a:p>
        </p:txBody>
      </p:sp>
      <p:pic>
        <p:nvPicPr>
          <p:cNvPr id="18" name="Graphic 17" descr="Shopping bag with solid fill">
            <a:extLst>
              <a:ext uri="{FF2B5EF4-FFF2-40B4-BE49-F238E27FC236}">
                <a16:creationId xmlns:a16="http://schemas.microsoft.com/office/drawing/2014/main" id="{86395256-5286-41C0-AAC5-69F3C4B3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669" y="1689418"/>
            <a:ext cx="914400" cy="914400"/>
          </a:xfrm>
          <a:prstGeom prst="rect">
            <a:avLst/>
          </a:prstGeom>
        </p:spPr>
      </p:pic>
      <p:pic>
        <p:nvPicPr>
          <p:cNvPr id="20" name="Graphic 19" descr="Shopping bag outline">
            <a:extLst>
              <a:ext uri="{FF2B5EF4-FFF2-40B4-BE49-F238E27FC236}">
                <a16:creationId xmlns:a16="http://schemas.microsoft.com/office/drawing/2014/main" id="{3833A8F9-3C26-4186-8C3D-666D2472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8180" y="2422005"/>
            <a:ext cx="914400" cy="914400"/>
          </a:xfrm>
          <a:prstGeom prst="rect">
            <a:avLst/>
          </a:prstGeom>
        </p:spPr>
      </p:pic>
      <p:pic>
        <p:nvPicPr>
          <p:cNvPr id="24" name="Graphic 23" descr="Seeds with solid fill">
            <a:extLst>
              <a:ext uri="{FF2B5EF4-FFF2-40B4-BE49-F238E27FC236}">
                <a16:creationId xmlns:a16="http://schemas.microsoft.com/office/drawing/2014/main" id="{0128651C-9B0A-4324-B500-4D7E789AF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8103" y="3726839"/>
            <a:ext cx="914400" cy="914400"/>
          </a:xfrm>
          <a:prstGeom prst="rect">
            <a:avLst/>
          </a:prstGeom>
        </p:spPr>
      </p:pic>
      <p:pic>
        <p:nvPicPr>
          <p:cNvPr id="26" name="Graphic 25" descr="Seeds outline">
            <a:extLst>
              <a:ext uri="{FF2B5EF4-FFF2-40B4-BE49-F238E27FC236}">
                <a16:creationId xmlns:a16="http://schemas.microsoft.com/office/drawing/2014/main" id="{D1B49C7F-60A9-49D9-B0FA-DD70392A6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4443" y="467512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690506-ABAD-4822-AA17-DCA102B05CAD}"/>
              </a:ext>
            </a:extLst>
          </p:cNvPr>
          <p:cNvSpPr txBox="1"/>
          <p:nvPr/>
        </p:nvSpPr>
        <p:spPr>
          <a:xfrm>
            <a:off x="2501682" y="1144907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Ορισμού  (</a:t>
            </a:r>
            <a:r>
              <a:rPr lang="el-GR" sz="2500" b="1" dirty="0">
                <a:solidFill>
                  <a:srgbClr val="FF0000"/>
                </a:solidFill>
              </a:rPr>
              <a:t>Χ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603B7-F4F1-4370-B2D0-E2F4E2B948A8}"/>
              </a:ext>
            </a:extLst>
          </p:cNvPr>
          <p:cNvSpPr txBox="1"/>
          <p:nvPr/>
        </p:nvSpPr>
        <p:spPr>
          <a:xfrm>
            <a:off x="7506562" y="1049885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Τιμών (</a:t>
            </a:r>
            <a:r>
              <a:rPr lang="el-GR" sz="2500" b="1" dirty="0">
                <a:solidFill>
                  <a:srgbClr val="FF0000"/>
                </a:solidFill>
              </a:rPr>
              <a:t>Υ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DD2E47EB-4EFE-45AE-B660-A09965324C15}"/>
              </a:ext>
            </a:extLst>
          </p:cNvPr>
          <p:cNvSpPr/>
          <p:nvPr/>
        </p:nvSpPr>
        <p:spPr>
          <a:xfrm rot="21400382">
            <a:off x="3117262" y="2381630"/>
            <a:ext cx="5182353" cy="4095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D1905D-24B4-4D6B-823D-14D8FC5B465A}"/>
              </a:ext>
            </a:extLst>
          </p:cNvPr>
          <p:cNvSpPr txBox="1"/>
          <p:nvPr/>
        </p:nvSpPr>
        <p:spPr>
          <a:xfrm>
            <a:off x="2717800" y="6006273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Δεν είναι συνάρτηση όταν ένα στοιχείο του πεδίου ορισμού έχει δύο τιμές στο πεδίο τιμών.  </a:t>
            </a:r>
            <a:endParaRPr lang="en-GB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E2F677CE-3D41-4F96-9157-9D5FB6F87CA5}"/>
              </a:ext>
            </a:extLst>
          </p:cNvPr>
          <p:cNvSpPr/>
          <p:nvPr/>
        </p:nvSpPr>
        <p:spPr>
          <a:xfrm>
            <a:off x="0" y="1778000"/>
            <a:ext cx="2717800" cy="233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rgbClr val="FFFF00"/>
                </a:solidFill>
              </a:rPr>
              <a:t>Ένα προϊόν μπορεί να έχει δύο τιμές;</a:t>
            </a: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0F7BBE-A649-442E-B935-DD97FC552127}"/>
              </a:ext>
            </a:extLst>
          </p:cNvPr>
          <p:cNvSpPr txBox="1"/>
          <p:nvPr/>
        </p:nvSpPr>
        <p:spPr>
          <a:xfrm>
            <a:off x="2802467" y="6006273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Δεν είναι συνάρτηση όταν ένα στοιχείο του πεδίου ορισμού έχει δύο τιμές στο πεδίο τιμών.  </a:t>
            </a:r>
            <a:endParaRPr lang="en-GB" dirty="0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38B3AD5E-0F86-4CCF-8064-5992D01A3389}"/>
              </a:ext>
            </a:extLst>
          </p:cNvPr>
          <p:cNvSpPr/>
          <p:nvPr/>
        </p:nvSpPr>
        <p:spPr>
          <a:xfrm>
            <a:off x="84667" y="1778000"/>
            <a:ext cx="2717800" cy="233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rgbClr val="FFFF00"/>
                </a:solidFill>
              </a:rPr>
              <a:t>Ένα προϊόν μπορεί να έχει δύο τιμές;</a:t>
            </a:r>
            <a:endParaRPr lang="en-GB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0A16-6454-4F76-9FAC-5A9E2EAF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7" y="-24550"/>
            <a:ext cx="10515600" cy="1325563"/>
          </a:xfrm>
        </p:spPr>
        <p:txBody>
          <a:bodyPr/>
          <a:lstStyle/>
          <a:p>
            <a:pPr algn="ctr"/>
            <a:r>
              <a:rPr lang="el-GR" b="1" u="sng" dirty="0"/>
              <a:t>Δεν ορίζεται Συνάρτηση</a:t>
            </a:r>
            <a:endParaRPr lang="en-GB" b="1" u="sng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877FB6-81D4-4FAC-8F0E-375C0F4D3AA5}"/>
              </a:ext>
            </a:extLst>
          </p:cNvPr>
          <p:cNvGrpSpPr/>
          <p:nvPr/>
        </p:nvGrpSpPr>
        <p:grpSpPr>
          <a:xfrm>
            <a:off x="2638424" y="1545532"/>
            <a:ext cx="7096125" cy="4131815"/>
            <a:chOff x="2381250" y="1825625"/>
            <a:chExt cx="5562602" cy="26752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E4292B-997A-40C7-ACBB-E81C0DF41403}"/>
                </a:ext>
              </a:extLst>
            </p:cNvPr>
            <p:cNvSpPr/>
            <p:nvPr/>
          </p:nvSpPr>
          <p:spPr>
            <a:xfrm>
              <a:off x="2381250" y="1899442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414828-917F-497D-A53F-7EDFB7E60284}"/>
                </a:ext>
              </a:extLst>
            </p:cNvPr>
            <p:cNvSpPr/>
            <p:nvPr/>
          </p:nvSpPr>
          <p:spPr>
            <a:xfrm>
              <a:off x="6162677" y="1825625"/>
              <a:ext cx="1781175" cy="2601467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row: U-Turn 5">
              <a:extLst>
                <a:ext uri="{FF2B5EF4-FFF2-40B4-BE49-F238E27FC236}">
                  <a16:creationId xmlns:a16="http://schemas.microsoft.com/office/drawing/2014/main" id="{BE536EFC-741F-4298-B708-B4AFD39759E7}"/>
                </a:ext>
              </a:extLst>
            </p:cNvPr>
            <p:cNvSpPr/>
            <p:nvPr/>
          </p:nvSpPr>
          <p:spPr>
            <a:xfrm>
              <a:off x="3131347" y="2017268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U-Turn 8">
              <a:extLst>
                <a:ext uri="{FF2B5EF4-FFF2-40B4-BE49-F238E27FC236}">
                  <a16:creationId xmlns:a16="http://schemas.microsoft.com/office/drawing/2014/main" id="{FE36DA0C-C568-4242-8E10-0B8B2FBDBB5D}"/>
                </a:ext>
              </a:extLst>
            </p:cNvPr>
            <p:cNvSpPr/>
            <p:nvPr/>
          </p:nvSpPr>
          <p:spPr>
            <a:xfrm>
              <a:off x="3033716" y="3196360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U-Turn 9">
              <a:extLst>
                <a:ext uri="{FF2B5EF4-FFF2-40B4-BE49-F238E27FC236}">
                  <a16:creationId xmlns:a16="http://schemas.microsoft.com/office/drawing/2014/main" id="{CA9B50F8-47BB-4DFF-88D5-60021E7E4632}"/>
                </a:ext>
              </a:extLst>
            </p:cNvPr>
            <p:cNvSpPr/>
            <p:nvPr/>
          </p:nvSpPr>
          <p:spPr>
            <a:xfrm>
              <a:off x="3033716" y="3784244"/>
              <a:ext cx="4062409" cy="409575"/>
            </a:xfrm>
            <a:prstGeom prst="utur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FE8183-A953-485C-A0A1-35E2EA5496C9}"/>
              </a:ext>
            </a:extLst>
          </p:cNvPr>
          <p:cNvSpPr txBox="1"/>
          <p:nvPr/>
        </p:nvSpPr>
        <p:spPr>
          <a:xfrm>
            <a:off x="8568151" y="221146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1</a:t>
            </a:r>
            <a:endParaRPr lang="en-GB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02F6E-58EC-43E2-8D22-292F61308E9E}"/>
              </a:ext>
            </a:extLst>
          </p:cNvPr>
          <p:cNvSpPr txBox="1"/>
          <p:nvPr/>
        </p:nvSpPr>
        <p:spPr>
          <a:xfrm>
            <a:off x="8568151" y="3913377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4</a:t>
            </a:r>
            <a:endParaRPr lang="en-GB" sz="2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B5B50-AB96-4349-A172-1833DE43DECE}"/>
              </a:ext>
            </a:extLst>
          </p:cNvPr>
          <p:cNvSpPr txBox="1"/>
          <p:nvPr/>
        </p:nvSpPr>
        <p:spPr>
          <a:xfrm>
            <a:off x="8394866" y="4895419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/>
              <a:t>5</a:t>
            </a:r>
            <a:endParaRPr lang="en-GB" sz="2500" b="1" dirty="0"/>
          </a:p>
        </p:txBody>
      </p:sp>
      <p:pic>
        <p:nvPicPr>
          <p:cNvPr id="18" name="Graphic 17" descr="Shopping bag with solid fill">
            <a:extLst>
              <a:ext uri="{FF2B5EF4-FFF2-40B4-BE49-F238E27FC236}">
                <a16:creationId xmlns:a16="http://schemas.microsoft.com/office/drawing/2014/main" id="{86395256-5286-41C0-AAC5-69F3C4B3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669" y="1689418"/>
            <a:ext cx="914400" cy="914400"/>
          </a:xfrm>
          <a:prstGeom prst="rect">
            <a:avLst/>
          </a:prstGeom>
        </p:spPr>
      </p:pic>
      <p:pic>
        <p:nvPicPr>
          <p:cNvPr id="20" name="Graphic 19" descr="Shopping bag outline">
            <a:extLst>
              <a:ext uri="{FF2B5EF4-FFF2-40B4-BE49-F238E27FC236}">
                <a16:creationId xmlns:a16="http://schemas.microsoft.com/office/drawing/2014/main" id="{3833A8F9-3C26-4186-8C3D-666D2472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4443" y="2578703"/>
            <a:ext cx="914400" cy="914400"/>
          </a:xfrm>
          <a:prstGeom prst="rect">
            <a:avLst/>
          </a:prstGeom>
        </p:spPr>
      </p:pic>
      <p:pic>
        <p:nvPicPr>
          <p:cNvPr id="24" name="Graphic 23" descr="Seeds with solid fill">
            <a:extLst>
              <a:ext uri="{FF2B5EF4-FFF2-40B4-BE49-F238E27FC236}">
                <a16:creationId xmlns:a16="http://schemas.microsoft.com/office/drawing/2014/main" id="{0128651C-9B0A-4324-B500-4D7E789AF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8103" y="3726839"/>
            <a:ext cx="914400" cy="914400"/>
          </a:xfrm>
          <a:prstGeom prst="rect">
            <a:avLst/>
          </a:prstGeom>
        </p:spPr>
      </p:pic>
      <p:pic>
        <p:nvPicPr>
          <p:cNvPr id="26" name="Graphic 25" descr="Seeds outline">
            <a:extLst>
              <a:ext uri="{FF2B5EF4-FFF2-40B4-BE49-F238E27FC236}">
                <a16:creationId xmlns:a16="http://schemas.microsoft.com/office/drawing/2014/main" id="{D1B49C7F-60A9-49D9-B0FA-DD70392A67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4443" y="467512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690506-ABAD-4822-AA17-DCA102B05CAD}"/>
              </a:ext>
            </a:extLst>
          </p:cNvPr>
          <p:cNvSpPr txBox="1"/>
          <p:nvPr/>
        </p:nvSpPr>
        <p:spPr>
          <a:xfrm>
            <a:off x="2501682" y="1144907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Ορισμού  (</a:t>
            </a:r>
            <a:r>
              <a:rPr lang="el-GR" sz="2500" b="1" dirty="0">
                <a:solidFill>
                  <a:srgbClr val="FF0000"/>
                </a:solidFill>
              </a:rPr>
              <a:t>Χ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2603B7-F4F1-4370-B2D0-E2F4E2B948A8}"/>
              </a:ext>
            </a:extLst>
          </p:cNvPr>
          <p:cNvSpPr txBox="1"/>
          <p:nvPr/>
        </p:nvSpPr>
        <p:spPr>
          <a:xfrm>
            <a:off x="7506562" y="1049885"/>
            <a:ext cx="4455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/>
              <a:t>Πεδίο Τιμών (</a:t>
            </a:r>
            <a:r>
              <a:rPr lang="el-GR" sz="2500" b="1" dirty="0">
                <a:solidFill>
                  <a:srgbClr val="FF0000"/>
                </a:solidFill>
              </a:rPr>
              <a:t>Υ</a:t>
            </a:r>
            <a:r>
              <a:rPr lang="el-GR" sz="2500" b="1" dirty="0"/>
              <a:t>)</a:t>
            </a:r>
            <a:endParaRPr lang="en-GB" sz="2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776AF-5C33-492C-A172-34B0A4C05738}"/>
              </a:ext>
            </a:extLst>
          </p:cNvPr>
          <p:cNvSpPr txBox="1"/>
          <p:nvPr/>
        </p:nvSpPr>
        <p:spPr>
          <a:xfrm>
            <a:off x="2802467" y="6006273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Δεν είναι συνάρτηση όταν ένα στοιχείο του πεδίου ορισμού </a:t>
            </a:r>
          </a:p>
          <a:p>
            <a:r>
              <a:rPr lang="el-GR" dirty="0"/>
              <a:t>δεν έχει καθόλου τιμή στο πεδίο τιμών.  </a:t>
            </a:r>
            <a:endParaRPr lang="en-GB" dirty="0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C578519-B0FA-496B-A5D9-D63A2E14D084}"/>
              </a:ext>
            </a:extLst>
          </p:cNvPr>
          <p:cNvSpPr/>
          <p:nvPr/>
        </p:nvSpPr>
        <p:spPr>
          <a:xfrm>
            <a:off x="84667" y="1778000"/>
            <a:ext cx="2717800" cy="233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rgbClr val="FFFF00"/>
                </a:solidFill>
              </a:rPr>
              <a:t>Ένα προϊόν μπορεί μην έχει καθόλου τιμή;</a:t>
            </a:r>
            <a:endParaRPr lang="en-GB" sz="2200" b="1" dirty="0">
              <a:solidFill>
                <a:srgbClr val="FFFF00"/>
              </a:solidFill>
            </a:endParaRPr>
          </a:p>
        </p:txBody>
      </p:sp>
      <p:pic>
        <p:nvPicPr>
          <p:cNvPr id="7" name="Graphic 6" descr="Crying face with solid fill with solid fill">
            <a:extLst>
              <a:ext uri="{FF2B5EF4-FFF2-40B4-BE49-F238E27FC236}">
                <a16:creationId xmlns:a16="http://schemas.microsoft.com/office/drawing/2014/main" id="{AF4DD995-2575-452D-B4DA-B9CA67B859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59093" y="2872270"/>
            <a:ext cx="490792" cy="4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D071-B964-4D52-89AD-E8D4AC55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8D44A-C012-4271-A428-B3F2BAA84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04" y="149225"/>
            <a:ext cx="9318056" cy="6648334"/>
          </a:xfrm>
        </p:spPr>
      </p:pic>
    </p:spTree>
    <p:extLst>
      <p:ext uri="{BB962C8B-B14F-4D97-AF65-F5344CB8AC3E}">
        <p14:creationId xmlns:p14="http://schemas.microsoft.com/office/powerpoint/2010/main" val="272806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223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Συνάρτηση</vt:lpstr>
      <vt:lpstr>PowerPoint Presentation</vt:lpstr>
      <vt:lpstr>Συνάρτηση</vt:lpstr>
      <vt:lpstr>Δεν ορίζεται Συνάρτηση</vt:lpstr>
      <vt:lpstr>Δεν ορίζεται Συνάρτηση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Αντώνης Κτωρής</dc:creator>
  <cp:lastModifiedBy>Αντώνης Κτωρής</cp:lastModifiedBy>
  <cp:revision>5</cp:revision>
  <dcterms:created xsi:type="dcterms:W3CDTF">2021-03-25T19:12:03Z</dcterms:created>
  <dcterms:modified xsi:type="dcterms:W3CDTF">2021-03-27T07:17:48Z</dcterms:modified>
</cp:coreProperties>
</file>