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63" r:id="rId4"/>
    <p:sldId id="260" r:id="rId5"/>
    <p:sldId id="259" r:id="rId6"/>
    <p:sldId id="261" r:id="rId7"/>
    <p:sldId id="262" r:id="rId8"/>
    <p:sldId id="257" r:id="rId9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AC1111E-2B70-4A54-B428-CEC1C9796DB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62D223F-8AC4-4924-975F-10E9886A3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42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D223F-8AC4-4924-975F-10E9886A32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57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D223F-8AC4-4924-975F-10E9886A32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55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D223F-8AC4-4924-975F-10E9886A32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8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D223F-8AC4-4924-975F-10E9886A32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73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D223F-8AC4-4924-975F-10E9886A32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07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D223F-8AC4-4924-975F-10E9886A32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89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D223F-8AC4-4924-975F-10E9886A32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57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2D223F-8AC4-4924-975F-10E9886A32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97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F93B1-AA71-EAA0-173B-A124F6FE2C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9D9475-0B05-12D6-6983-A880427DEB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4965B-94F3-2F5F-BB68-47E39CC3C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E483-1F0D-4CD0-B434-6DF0A70FF1F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FB4E2-6F4C-BEF4-D8E7-1AE1E64D3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9AAF8-8F88-585C-6506-8CC04B844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E07D0-A0ED-44D0-8DD3-6E76F228D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97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BA549-E18A-575E-D632-1D0BFC3E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74812F-2C61-B458-EE94-D715334DF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71E53-DF8C-DB75-3EF4-34FC62B5D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E483-1F0D-4CD0-B434-6DF0A70FF1F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51D00-3E9A-3774-F88E-3FD3408C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F83B3-4045-77DD-1C35-215196C86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E07D0-A0ED-44D0-8DD3-6E76F228D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24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F308A2-2326-094F-2F75-91D19C5F5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B5E7CA-8310-EE3B-47B5-2EDB56241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A02DD-20EF-7C3C-5A8F-74F6676C7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E483-1F0D-4CD0-B434-6DF0A70FF1F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58A91-884F-3942-2937-544C2EBE8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7E4F0-10E3-4456-1262-E27B472CE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E07D0-A0ED-44D0-8DD3-6E76F228D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0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60B99-BFF0-9A1F-BF90-AC8854CFF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67762-F152-AC25-477A-8D60E0691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CD0BE-6956-13A5-01E7-75E208083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E483-1F0D-4CD0-B434-6DF0A70FF1F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064D9-0D99-E3BF-2AB9-9AB8DA996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BFB51-929C-0B64-1A5F-E34A38171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E07D0-A0ED-44D0-8DD3-6E76F228D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16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B4AB7-DE19-2149-94E3-85B890297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18053-71DD-A398-2318-E1A88C0F8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FDDE3-383A-115B-E722-3CEBD3AD4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E483-1F0D-4CD0-B434-6DF0A70FF1F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C9E85-F2C2-8251-AB4E-D8200745D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7D867-9239-1CCA-5501-4493C4634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E07D0-A0ED-44D0-8DD3-6E76F228D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51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EE751-DB37-7C1F-03EA-D01C81884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024C1-4FAA-7976-AAC2-7E56FB037A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46A21-3E4A-3B94-D8EF-A292FF13B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416C22-8452-41BC-14FE-5940FBF83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E483-1F0D-4CD0-B434-6DF0A70FF1F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427058-2FD8-DCF4-4592-9A091542E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362650-551F-AC26-56BE-AD09CFB50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E07D0-A0ED-44D0-8DD3-6E76F228D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51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1F3F9-FA09-365A-2629-87BB42CC2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811B-2EFE-797E-6209-87076299D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555E26-6965-4060-27E3-1D6F30387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797FAD-8A20-8852-A364-B10A6A9510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8DA345-3A9A-A6DD-A8C1-C35A2507A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CE4F41-C98D-E7E5-1CB6-A277CB34E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E483-1F0D-4CD0-B434-6DF0A70FF1F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97402-6AD9-CF83-9D62-7D8794ECD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932166-4BB7-CECC-1CB1-551953310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E07D0-A0ED-44D0-8DD3-6E76F228D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DE1DF-9E92-35FD-0343-FDDA5277C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8A238E-7567-0D61-7BE7-DF6919D10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E483-1F0D-4CD0-B434-6DF0A70FF1F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858471-F648-0994-9926-EF6ACF2D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6001C-3F98-0A32-E960-CDD274D25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E07D0-A0ED-44D0-8DD3-6E76F228D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45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B6B6B7-5DFA-32F7-385B-BE6D896CD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E483-1F0D-4CD0-B434-6DF0A70FF1F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6A3518-5F61-DA82-5664-BBDA16D94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7C5AD2-642F-CBF4-D6B9-67BF7E738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E07D0-A0ED-44D0-8DD3-6E76F228D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50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4273-CD5D-E0A0-F444-9287A93C1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B9A2F-ED6C-121F-DFD0-A67AA0C91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18F7DF-8833-D52A-039B-EC2597D87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80C151-958A-24C0-20BE-CA131C9BF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E483-1F0D-4CD0-B434-6DF0A70FF1F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BA30D-DCA9-2A08-4DE5-251421B1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97C5B-EBDF-505A-5547-AB206F442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E07D0-A0ED-44D0-8DD3-6E76F228D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83636-B530-2620-515C-614B792AF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287A0-47F0-346F-8E65-92ACED599F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281F-AD90-5DFC-E82E-69D5EAA50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DDDBF9-228B-8894-9F84-824C02BC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1E483-1F0D-4CD0-B434-6DF0A70FF1F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5F259-D248-6ED7-7347-E717257E6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F39E68-E71B-85BE-F27A-52586C34C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E07D0-A0ED-44D0-8DD3-6E76F228D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59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D1BE91-AA5A-3E7F-CA4A-ABDFCF1ED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05886A-7A97-FE5C-EB25-4EF00C129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A69DF-CFF1-D3E9-976A-F6BE651EC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1E483-1F0D-4CD0-B434-6DF0A70FF1F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58C55-3EC0-6E8F-9240-DA02D36C4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D6E4F-2ED6-ADE0-F811-EA6B43236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E07D0-A0ED-44D0-8DD3-6E76F228D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8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hyperlink" Target="https://www.pngall.com/statistics-png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cherlund.blogspot.com/2019/04/worlds-top-statisticians-are-urging.html" TargetMode="External"/><Relationship Id="rId5" Type="http://schemas.openxmlformats.org/officeDocument/2006/relationships/image" Target="../media/image1.jpg"/><Relationship Id="rId4" Type="http://schemas.openxmlformats.org/officeDocument/2006/relationships/hyperlink" Target="https://creativecommons.org/licenses/by-nc/3.0/" TargetMode="External"/><Relationship Id="rId9" Type="http://schemas.openxmlformats.org/officeDocument/2006/relationships/hyperlink" Target="https://pixabay.com/en/statistics-chart-graphic-bar-825312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5944-mercedes-car-png-image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hyperlink" Target="https://freepngimg.com/png/31611-ca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ngall.com/luxury-car-png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hyperlink" Target="https://www.freepngimg.com/png/93863-granturismo-maserati-family-car-2018-vehicle-quattroporte" TargetMode="External"/><Relationship Id="rId4" Type="http://schemas.openxmlformats.org/officeDocument/2006/relationships/hyperlink" Target="https://openclipart.org/detail/4454/beetle-car" TargetMode="Externa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46A89-5D2A-8FC0-9424-8831A8FD9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8185"/>
            <a:ext cx="9144000" cy="2387600"/>
          </a:xfrm>
        </p:spPr>
        <p:txBody>
          <a:bodyPr/>
          <a:lstStyle/>
          <a:p>
            <a:r>
              <a:rPr lang="el-GR" b="1" dirty="0">
                <a:latin typeface="Arial Black" panose="020B0A04020102020204" pitchFamily="34" charset="0"/>
              </a:rPr>
              <a:t>ΣΤΑΤΙΣΤΙΚΗ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247F64-EF8E-4CC0-7C69-439CD2A78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2951" y="2709433"/>
            <a:ext cx="9144000" cy="1655762"/>
          </a:xfrm>
        </p:spPr>
        <p:txBody>
          <a:bodyPr/>
          <a:lstStyle/>
          <a:p>
            <a:r>
              <a:rPr lang="el-GR" dirty="0"/>
              <a:t>Είδη Μεταβλητών-Μεταβλητές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929480-DA2D-F1FD-7A3E-A0CB49628EA6}"/>
              </a:ext>
            </a:extLst>
          </p:cNvPr>
          <p:cNvSpPr txBox="1"/>
          <p:nvPr/>
        </p:nvSpPr>
        <p:spPr>
          <a:xfrm>
            <a:off x="410817" y="463826"/>
            <a:ext cx="1984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Γυμν. Αρχαγγέλου 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8765FA-0B9A-B32E-5CFD-BAF04D14734B}"/>
              </a:ext>
            </a:extLst>
          </p:cNvPr>
          <p:cNvSpPr txBox="1"/>
          <p:nvPr/>
        </p:nvSpPr>
        <p:spPr>
          <a:xfrm>
            <a:off x="9973637" y="434902"/>
            <a:ext cx="2020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Σχ. Χρονιά 2022-23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750B7F-DB61-54B7-C129-4BCB81D2CADB}"/>
              </a:ext>
            </a:extLst>
          </p:cNvPr>
          <p:cNvSpPr txBox="1"/>
          <p:nvPr/>
        </p:nvSpPr>
        <p:spPr>
          <a:xfrm>
            <a:off x="5791200" y="6943642"/>
            <a:ext cx="45577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pngall.com/statistics-pn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38697E-066F-63F4-DDBE-96BB300834D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D4D4D4"/>
              </a:clrFrom>
              <a:clrTo>
                <a:srgbClr val="D4D4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807495" y="4293425"/>
            <a:ext cx="4169796" cy="2348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9161FA-3C74-E13A-2542-4C5FD6CE00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6699" y="3429000"/>
            <a:ext cx="3895912" cy="31411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9298FC-C7DC-C2EC-3953-731DFDF3E1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9F9FB"/>
              </a:clrFrom>
              <a:clrTo>
                <a:srgbClr val="F9F9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6861" r="5254" b="9051"/>
          <a:stretch/>
        </p:blipFill>
        <p:spPr>
          <a:xfrm>
            <a:off x="7801185" y="3602038"/>
            <a:ext cx="3613800" cy="264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17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AD54F-3A64-087C-AB4E-4375DD0CE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948" y="365125"/>
            <a:ext cx="9780104" cy="1453811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 err="1">
                <a:solidFill>
                  <a:srgbClr val="FF0000"/>
                </a:solidFill>
                <a:latin typeface="Arial Black" panose="020B0A04020102020204" pitchFamily="34" charset="0"/>
              </a:rPr>
              <a:t>Ποιό</a:t>
            </a:r>
            <a:r>
              <a:rPr lang="el-GR" b="1" dirty="0">
                <a:latin typeface="Arial Black" panose="020B0A04020102020204" pitchFamily="34" charset="0"/>
              </a:rPr>
              <a:t> </a:t>
            </a:r>
            <a:r>
              <a:rPr lang="el-GR" b="1" dirty="0">
                <a:solidFill>
                  <a:schemeClr val="accent1"/>
                </a:solidFill>
                <a:latin typeface="Arial Black" panose="020B0A04020102020204" pitchFamily="34" charset="0"/>
              </a:rPr>
              <a:t>είναι</a:t>
            </a:r>
            <a:r>
              <a:rPr lang="el-GR" b="1" dirty="0">
                <a:latin typeface="Arial Black" panose="020B0A04020102020204" pitchFamily="34" charset="0"/>
              </a:rPr>
              <a:t> </a:t>
            </a:r>
            <a:r>
              <a:rPr lang="el-GR" b="1" dirty="0">
                <a:solidFill>
                  <a:srgbClr val="FFFF00"/>
                </a:solidFill>
                <a:latin typeface="Arial Black" panose="020B0A04020102020204" pitchFamily="34" charset="0"/>
              </a:rPr>
              <a:t>το</a:t>
            </a:r>
            <a:r>
              <a:rPr lang="el-GR" b="1" dirty="0">
                <a:latin typeface="Arial Black" panose="020B0A04020102020204" pitchFamily="34" charset="0"/>
              </a:rPr>
              <a:t> </a:t>
            </a:r>
            <a:r>
              <a:rPr lang="el-GR" b="1" dirty="0">
                <a:solidFill>
                  <a:schemeClr val="accent6"/>
                </a:solidFill>
                <a:latin typeface="Arial Black" panose="020B0A04020102020204" pitchFamily="34" charset="0"/>
              </a:rPr>
              <a:t>δημοφιλέστερο</a:t>
            </a:r>
            <a:r>
              <a:rPr lang="el-GR" b="1" dirty="0">
                <a:latin typeface="Arial Black" panose="020B0A04020102020204" pitchFamily="34" charset="0"/>
              </a:rPr>
              <a:t> </a:t>
            </a:r>
            <a:r>
              <a:rPr lang="el-GR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χρώμα</a:t>
            </a:r>
            <a:r>
              <a:rPr lang="el-GR" b="1" dirty="0">
                <a:latin typeface="Arial Black" panose="020B0A04020102020204" pitchFamily="34" charset="0"/>
              </a:rPr>
              <a:t> αυτοκινήτου στην Κύπρο;</a:t>
            </a:r>
            <a:endParaRPr lang="en-US" b="1" dirty="0">
              <a:latin typeface="Arial Black" panose="020B0A04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903E20-E4A2-458C-8744-D5B732A15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90329" y="4484962"/>
            <a:ext cx="4052978" cy="2007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96B9C6-9C2F-63DF-7679-E5E5632132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573079" y="4159902"/>
            <a:ext cx="5128592" cy="23329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2FF18E-6EA9-2F3D-C85A-A4AC83E17D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041873" y="3269399"/>
            <a:ext cx="3032641" cy="21201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CE6746-032E-5AA1-A4F0-45AA0B6455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593496" y="2015731"/>
            <a:ext cx="3980776" cy="22814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EBC134-FEF2-60BA-CA3F-988237AEEB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62930" y="2544167"/>
            <a:ext cx="4012965" cy="212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23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2A1B2-1522-66CC-7792-9971E3D05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46B7BA-639C-71C8-3B79-D173B0E87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62" y="1306625"/>
            <a:ext cx="8702676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AA0DE-D568-1A0C-9926-8D35949AF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0"/>
            <a:ext cx="12192000" cy="609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C0A8D0-32DF-621D-D24D-0DD91DCAD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162000"/>
            <a:ext cx="12192000" cy="609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FF508D-E31A-29B4-16BC-E55DCE600A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0" y="312000"/>
            <a:ext cx="12192000" cy="609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FBAC09-985C-30B7-281A-5B7FCF50B3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" y="462000"/>
            <a:ext cx="12192000" cy="609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B8E63A-8664-A16C-A570-9570055039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00" y="612000"/>
            <a:ext cx="12192000" cy="6096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95A8B0-AB11-3855-8049-866882F73A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00" y="762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2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E6E85-511F-D08E-7807-20150630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0823"/>
          </a:xfrm>
        </p:spPr>
        <p:txBody>
          <a:bodyPr/>
          <a:lstStyle/>
          <a:p>
            <a:pPr algn="ctr"/>
            <a:r>
              <a:rPr lang="el-GR" b="1" u="sng" dirty="0"/>
              <a:t>Τι είναι Στατιστική;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52A71-D1BF-B770-4F65-3B256503D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5948"/>
            <a:ext cx="10515600" cy="528692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l-GR" dirty="0"/>
              <a:t>Η Στατιστική είναι κλάδος των μαθηματικών που ασχολείται</a:t>
            </a:r>
            <a:r>
              <a:rPr lang="en-US" dirty="0"/>
              <a:t> </a:t>
            </a:r>
            <a:r>
              <a:rPr lang="el-GR" dirty="0"/>
              <a:t>µε τη συλλογή, επεξεργασία και παρουσίαση δεδομένων.</a:t>
            </a:r>
            <a:r>
              <a:rPr lang="en-US" dirty="0"/>
              <a:t> </a:t>
            </a:r>
            <a:endParaRPr lang="el-GR" dirty="0"/>
          </a:p>
          <a:p>
            <a:pPr marL="0" indent="0" algn="ctr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Έχετε ακούσει:</a:t>
            </a:r>
          </a:p>
          <a:p>
            <a:r>
              <a:rPr lang="el-GR" dirty="0"/>
              <a:t>Στατιστική Υπηρεσία Κύπρου</a:t>
            </a:r>
          </a:p>
          <a:p>
            <a:pPr marL="0" indent="0">
              <a:buNone/>
            </a:pPr>
            <a:endParaRPr lang="el-GR" dirty="0"/>
          </a:p>
          <a:p>
            <a:r>
              <a:rPr lang="el-GR" dirty="0"/>
              <a:t>Τμήμα Μαθηματικών και Στατιστικής Πανεπιστημίου Κύπρου</a:t>
            </a:r>
          </a:p>
          <a:p>
            <a:pPr marL="0" indent="0">
              <a:buNone/>
            </a:pPr>
            <a:endParaRPr lang="el-GR" dirty="0"/>
          </a:p>
          <a:p>
            <a:r>
              <a:rPr lang="el-GR" dirty="0"/>
              <a:t>Στατιστική έρευνα για τις Προεδρικές εκλογές.</a:t>
            </a:r>
          </a:p>
          <a:p>
            <a:pPr marL="0" indent="0">
              <a:buNone/>
            </a:pPr>
            <a:endParaRPr lang="el-GR" dirty="0"/>
          </a:p>
          <a:p>
            <a:r>
              <a:rPr lang="el-GR" dirty="0"/>
              <a:t>Στατιστική έρευνα για τον αριθμό των </a:t>
            </a:r>
            <a:r>
              <a:rPr lang="el-GR" dirty="0" err="1"/>
              <a:t>αγρινών</a:t>
            </a:r>
            <a:r>
              <a:rPr lang="el-GR" dirty="0"/>
              <a:t> της Κύπρου.</a:t>
            </a:r>
          </a:p>
          <a:p>
            <a:pPr marL="0" indent="0">
              <a:buNone/>
            </a:pPr>
            <a:endParaRPr lang="el-GR" dirty="0"/>
          </a:p>
          <a:p>
            <a:r>
              <a:rPr lang="el-GR" dirty="0"/>
              <a:t>«Μειώνεται ο αριθμός των </a:t>
            </a:r>
            <a:r>
              <a:rPr lang="el-GR" dirty="0" err="1"/>
              <a:t>υπο</a:t>
            </a:r>
            <a:r>
              <a:rPr lang="el-GR" dirty="0"/>
              <a:t> εξαφάνιση </a:t>
            </a:r>
            <a:r>
              <a:rPr lang="el-GR" dirty="0" err="1"/>
              <a:t>χελώνων</a:t>
            </a:r>
            <a:r>
              <a:rPr lang="el-GR" dirty="0"/>
              <a:t> Καρέτα </a:t>
            </a:r>
            <a:r>
              <a:rPr lang="el-GR" dirty="0" err="1"/>
              <a:t>Καρέτα</a:t>
            </a:r>
            <a:r>
              <a:rPr lang="el-GR" dirty="0"/>
              <a:t>»</a:t>
            </a:r>
          </a:p>
          <a:p>
            <a:endParaRPr lang="el-GR" dirty="0"/>
          </a:p>
          <a:p>
            <a:pPr marL="0" indent="0">
              <a:buNone/>
            </a:pPr>
            <a:endParaRPr lang="el-G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00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85FC48E-3F5D-FFB2-2989-808B68135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898253"/>
              </p:ext>
            </p:extLst>
          </p:nvPr>
        </p:nvGraphicFramePr>
        <p:xfrm>
          <a:off x="0" y="0"/>
          <a:ext cx="12192000" cy="7115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96100">
                  <a:extLst>
                    <a:ext uri="{9D8B030D-6E8A-4147-A177-3AD203B41FA5}">
                      <a16:colId xmlns:a16="http://schemas.microsoft.com/office/drawing/2014/main" val="1609760769"/>
                    </a:ext>
                  </a:extLst>
                </a:gridCol>
                <a:gridCol w="5295900">
                  <a:extLst>
                    <a:ext uri="{9D8B030D-6E8A-4147-A177-3AD203B41FA5}">
                      <a16:colId xmlns:a16="http://schemas.microsoft.com/office/drawing/2014/main" val="753476933"/>
                    </a:ext>
                  </a:extLst>
                </a:gridCol>
              </a:tblGrid>
              <a:tr h="1019107">
                <a:tc>
                  <a:txBody>
                    <a:bodyPr/>
                    <a:lstStyle/>
                    <a:p>
                      <a:r>
                        <a:rPr lang="el-GR" sz="2400" dirty="0"/>
                        <a:t>Ορισμοί Σελ. 174.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3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Δημοφιλέστερο</a:t>
                      </a:r>
                    </a:p>
                    <a:p>
                      <a:pPr algn="ctr"/>
                      <a:r>
                        <a:rPr lang="el-GR" sz="3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Χρώμα Αυτοκινήτων</a:t>
                      </a:r>
                      <a:endParaRPr lang="en-US" sz="3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934161"/>
                  </a:ext>
                </a:extLst>
              </a:tr>
              <a:tr h="14823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000" b="1" dirty="0"/>
                        <a:t>Πληθυσμός</a:t>
                      </a:r>
                      <a:r>
                        <a:rPr lang="el-GR" sz="3000" dirty="0"/>
                        <a:t>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000" dirty="0"/>
                        <a:t>Είναι το σύνολο που θέλω να ερευνήσω.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Π.χ.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900387"/>
                  </a:ext>
                </a:extLst>
              </a:tr>
              <a:tr h="12054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000" b="1" dirty="0"/>
                        <a:t>Δείγμα</a:t>
                      </a:r>
                      <a:r>
                        <a:rPr lang="el-GR" sz="3000" dirty="0"/>
                        <a:t>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000" dirty="0"/>
                        <a:t>Είναι ένα μέρος του πληθυσμού από το οποίο παίρνω τα δεδομένα.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Π.χ.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2797598"/>
                  </a:ext>
                </a:extLst>
              </a:tr>
              <a:tr h="19455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000" b="1" dirty="0"/>
                        <a:t>Μεταβλητή</a:t>
                      </a:r>
                      <a:r>
                        <a:rPr lang="el-GR" sz="3000" dirty="0"/>
                        <a:t>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000" dirty="0"/>
                        <a:t>Το χαρακτηριστικό του πληθυσμού που θέλω να ερευνήσω.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Π.χ.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55502"/>
                  </a:ext>
                </a:extLst>
              </a:tr>
              <a:tr h="12054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000" b="1" dirty="0"/>
                        <a:t>Παρατηρήσεις</a:t>
                      </a:r>
                      <a:r>
                        <a:rPr lang="el-GR" sz="3000" dirty="0"/>
                        <a:t>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000" dirty="0"/>
                        <a:t>οι τιμές των μεταβλητών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Π.χ.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656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4850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00180-DB92-C580-07CC-7437CBA78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u="sng" dirty="0"/>
              <a:t>Ποσοτικές και Ποιοτικές Μεταβλητές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67408-77AD-C249-9D13-8ACE11457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1828799"/>
            <a:ext cx="11953461" cy="4348163"/>
          </a:xfrm>
        </p:spPr>
        <p:txBody>
          <a:bodyPr>
            <a:normAutofit/>
          </a:bodyPr>
          <a:lstStyle/>
          <a:p>
            <a:r>
              <a:rPr lang="el-GR" sz="3000" b="0" i="0" u="none" strike="noStrike" baseline="0" dirty="0">
                <a:latin typeface="Cambria" panose="02040503050406030204" pitchFamily="18" charset="0"/>
              </a:rPr>
              <a:t>Οι </a:t>
            </a:r>
            <a:r>
              <a:rPr lang="el-GR" sz="3000" b="1" i="0" u="none" strike="noStrike" baseline="0" dirty="0">
                <a:latin typeface="Cambria-Bold"/>
              </a:rPr>
              <a:t>ποιοτικές </a:t>
            </a:r>
            <a:r>
              <a:rPr lang="el-GR" sz="3000" b="0" i="0" u="none" strike="noStrike" baseline="0" dirty="0">
                <a:latin typeface="Cambria" panose="02040503050406030204" pitchFamily="18" charset="0"/>
              </a:rPr>
              <a:t>μεταβλητές παίρνουν τιμές που δεν είναι αριθμοί.</a:t>
            </a:r>
          </a:p>
          <a:p>
            <a:endParaRPr lang="el-GR" sz="3000" dirty="0">
              <a:latin typeface="Cambria" panose="02040503050406030204" pitchFamily="18" charset="0"/>
            </a:endParaRPr>
          </a:p>
          <a:p>
            <a:endParaRPr lang="el-GR" sz="3000" b="0" i="0" u="none" strike="noStrike" baseline="0" dirty="0">
              <a:latin typeface="Cambria" panose="02040503050406030204" pitchFamily="18" charset="0"/>
            </a:endParaRPr>
          </a:p>
          <a:p>
            <a:endParaRPr lang="el-GR" sz="3000" dirty="0">
              <a:latin typeface="Cambria" panose="02040503050406030204" pitchFamily="18" charset="0"/>
            </a:endParaRPr>
          </a:p>
          <a:p>
            <a:r>
              <a:rPr lang="el-GR" sz="3000" b="0" i="0" u="none" strike="noStrike" baseline="0" dirty="0">
                <a:latin typeface="Cambria" panose="02040503050406030204" pitchFamily="18" charset="0"/>
              </a:rPr>
              <a:t>Οι </a:t>
            </a:r>
            <a:r>
              <a:rPr lang="el-GR" sz="3000" b="1" i="0" u="none" strike="noStrike" baseline="0" dirty="0">
                <a:latin typeface="Cambria-Bold"/>
              </a:rPr>
              <a:t>ποσοτικές </a:t>
            </a:r>
            <a:r>
              <a:rPr lang="el-GR" sz="3000" b="0" i="0" u="none" strike="noStrike" baseline="0" dirty="0">
                <a:latin typeface="Cambria" panose="02040503050406030204" pitchFamily="18" charset="0"/>
              </a:rPr>
              <a:t>μεταβλητές παίρνουν μόνο αριθμητικές τιμές.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856639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59E1A-84C7-6ADF-69FD-625989AF3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l-GR" dirty="0"/>
              <a:t>Σελ. 177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BBE6328-0C8A-6E57-4296-EB3C12870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42" y="1325563"/>
            <a:ext cx="11393558" cy="435133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l-GR" sz="3000" b="0" i="0" u="none" strike="noStrike" baseline="0" dirty="0">
                <a:latin typeface="SegoeUI"/>
              </a:rPr>
              <a:t>2. Να χαρακτηρίσετε τις μεταβλητές, σύμφωνα με το είδος τους.</a:t>
            </a:r>
          </a:p>
          <a:p>
            <a:pPr marL="0" indent="0" algn="l">
              <a:buNone/>
            </a:pPr>
            <a:r>
              <a:rPr lang="el-GR" sz="3000" b="0" i="0" u="none" strike="noStrike" baseline="0" dirty="0">
                <a:latin typeface="SegoeUI"/>
              </a:rPr>
              <a:t>(α) </a:t>
            </a:r>
            <a:r>
              <a:rPr lang="el-GR" sz="3000" b="0" i="1" u="none" strike="noStrike" baseline="0" dirty="0">
                <a:latin typeface="SegoeUI-Italic"/>
              </a:rPr>
              <a:t>Ο αριθμός των μαθητών ανά τμήμα ενός σχολείου.</a:t>
            </a:r>
          </a:p>
          <a:p>
            <a:pPr marL="0" indent="0" algn="l">
              <a:buNone/>
            </a:pPr>
            <a:r>
              <a:rPr lang="el-GR" sz="3000" b="0" i="0" u="none" strike="noStrike" baseline="0" dirty="0">
                <a:latin typeface="SegoeUI"/>
              </a:rPr>
              <a:t>(β) </a:t>
            </a:r>
            <a:r>
              <a:rPr lang="el-GR" sz="3000" b="0" i="1" u="none" strike="noStrike" baseline="0" dirty="0">
                <a:latin typeface="SegoeUI-Italic"/>
              </a:rPr>
              <a:t>Η απόσταση που διανύει ένα όχημα.</a:t>
            </a:r>
          </a:p>
          <a:p>
            <a:pPr marL="0" indent="0" algn="l">
              <a:buNone/>
            </a:pPr>
            <a:r>
              <a:rPr lang="el-GR" sz="3000" b="0" i="0" u="none" strike="noStrike" baseline="0" dirty="0">
                <a:latin typeface="SegoeUI"/>
              </a:rPr>
              <a:t>(γ) </a:t>
            </a:r>
            <a:r>
              <a:rPr lang="el-GR" sz="3000" b="0" i="1" u="none" strike="noStrike" baseline="0" dirty="0">
                <a:latin typeface="SegoeUI-Italic"/>
              </a:rPr>
              <a:t>Ο χαρακτηρισμός της διαγωγής των μαθητών.</a:t>
            </a:r>
          </a:p>
          <a:p>
            <a:pPr marL="0" indent="0" algn="l">
              <a:buNone/>
            </a:pPr>
            <a:r>
              <a:rPr lang="el-GR" sz="3000" b="0" i="0" u="none" strike="noStrike" baseline="0" dirty="0">
                <a:latin typeface="SegoeUI"/>
              </a:rPr>
              <a:t>(δ) </a:t>
            </a:r>
            <a:r>
              <a:rPr lang="el-GR" sz="3000" b="0" i="1" u="none" strike="noStrike" baseline="0" dirty="0">
                <a:latin typeface="SegoeUI-Italic"/>
              </a:rPr>
              <a:t>Ο αριθμός απουσιών.</a:t>
            </a:r>
          </a:p>
          <a:p>
            <a:pPr marL="0" indent="0" algn="l">
              <a:buNone/>
            </a:pPr>
            <a:r>
              <a:rPr lang="el-GR" sz="3000" b="0" i="0" u="none" strike="noStrike" baseline="0" dirty="0">
                <a:latin typeface="SegoeUI"/>
              </a:rPr>
              <a:t>(ε) </a:t>
            </a:r>
            <a:r>
              <a:rPr lang="el-GR" sz="3000" b="0" i="1" u="none" strike="noStrike" baseline="0" dirty="0">
                <a:latin typeface="SegoeUI-Italic"/>
              </a:rPr>
              <a:t>Η ποιότητα του περιεχομένου ενός βιβλίου.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929363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FF934-1492-9EB7-44A9-88BAA3B8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Δεδομένα από Στατιστική υπηρεσία </a:t>
            </a:r>
            <a:br>
              <a:rPr lang="el-GR" dirty="0"/>
            </a:br>
            <a:r>
              <a:rPr lang="el-GR" dirty="0"/>
              <a:t>Αποκάλυψη στο τέλος του κεφαλαίου.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FBB019-D0D0-4AB5-65FF-B7EFE8226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srcRect t="16823" r="1963" b="8836"/>
          <a:stretch/>
        </p:blipFill>
        <p:spPr>
          <a:xfrm>
            <a:off x="165652" y="1690688"/>
            <a:ext cx="11860695" cy="5128592"/>
          </a:xfrm>
        </p:spPr>
      </p:pic>
    </p:spTree>
    <p:extLst>
      <p:ext uri="{BB962C8B-B14F-4D97-AF65-F5344CB8AC3E}">
        <p14:creationId xmlns:p14="http://schemas.microsoft.com/office/powerpoint/2010/main" val="3345288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261</Words>
  <Application>Microsoft Office PowerPoint</Application>
  <PresentationFormat>Widescreen</PresentationFormat>
  <Paragraphs>57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Cambria</vt:lpstr>
      <vt:lpstr>Cambria-Bold</vt:lpstr>
      <vt:lpstr>SegoeUI</vt:lpstr>
      <vt:lpstr>SegoeUI-Italic</vt:lpstr>
      <vt:lpstr>Office Theme</vt:lpstr>
      <vt:lpstr>ΣΤΑΤΙΣΤΙΚΗ</vt:lpstr>
      <vt:lpstr>Ποιό είναι το δημοφιλέστερο χρώμα αυτοκινήτου στην Κύπρο;</vt:lpstr>
      <vt:lpstr>PowerPoint Presentation</vt:lpstr>
      <vt:lpstr>Τι είναι Στατιστική;</vt:lpstr>
      <vt:lpstr>PowerPoint Presentation</vt:lpstr>
      <vt:lpstr>Ποσοτικές και Ποιοτικές Μεταβλητές</vt:lpstr>
      <vt:lpstr>Σελ. 177</vt:lpstr>
      <vt:lpstr>Δεδομένα από Στατιστική υπηρεσία  Αποκάλυψη στο τέλος του κεφαλαίου.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ΣΤΑΤΙΣΤΙΚΗ</dc:title>
  <dc:creator>Αντώνης Κτωρής</dc:creator>
  <cp:lastModifiedBy>ktoran@te.schools.ac.cy</cp:lastModifiedBy>
  <cp:revision>6</cp:revision>
  <cp:lastPrinted>2022-12-11T16:27:15Z</cp:lastPrinted>
  <dcterms:created xsi:type="dcterms:W3CDTF">2022-12-10T09:20:59Z</dcterms:created>
  <dcterms:modified xsi:type="dcterms:W3CDTF">2022-12-11T16:32:45Z</dcterms:modified>
</cp:coreProperties>
</file>