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66" r:id="rId4"/>
    <p:sldId id="260" r:id="rId5"/>
    <p:sldId id="258" r:id="rId6"/>
    <p:sldId id="261" r:id="rId7"/>
    <p:sldId id="259" r:id="rId8"/>
    <p:sldId id="262" r:id="rId9"/>
    <p:sldId id="263" r:id="rId10"/>
    <p:sldId id="264" r:id="rId11"/>
    <p:sldId id="265" r:id="rId12"/>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744" y="-96"/>
      </p:cViewPr>
      <p:guideLst>
        <p:guide orient="horz" pos="2160"/>
        <p:guide pos="288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8" name="Footer Placeholder 7"/>
          <p:cNvSpPr>
            <a:spLocks noGrp="1"/>
          </p:cNvSpPr>
          <p:nvPr>
            <p:ph type="ftr" sz="quarter" idx="11"/>
          </p:nvPr>
        </p:nvSpPr>
        <p:spPr/>
        <p:txBody>
          <a:bodyPr/>
          <a:lstStyle>
            <a:extLst/>
          </a:lstStyle>
          <a:p>
            <a:endParaRPr lang="el-GR"/>
          </a:p>
        </p:txBody>
      </p:sp>
      <p:sp>
        <p:nvSpPr>
          <p:cNvPr id="11" name="Slide Number Placeholder 10"/>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5" name="Footer Placeholder 4"/>
          <p:cNvSpPr>
            <a:spLocks noGrp="1"/>
          </p:cNvSpPr>
          <p:nvPr>
            <p:ph type="ftr" sz="quarter" idx="11"/>
          </p:nvPr>
        </p:nvSpPr>
        <p:spPr/>
        <p:txBody>
          <a:bodyPr/>
          <a:lstStyle>
            <a:extLst/>
          </a:lstStyle>
          <a:p>
            <a:endParaRPr lang="el-GR"/>
          </a:p>
        </p:txBody>
      </p:sp>
      <p:sp>
        <p:nvSpPr>
          <p:cNvPr id="6" name="Slide Number Placeholder 5"/>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5" name="Footer Placeholder 4"/>
          <p:cNvSpPr>
            <a:spLocks noGrp="1"/>
          </p:cNvSpPr>
          <p:nvPr>
            <p:ph type="ftr" sz="quarter" idx="11"/>
          </p:nvPr>
        </p:nvSpPr>
        <p:spPr/>
        <p:txBody>
          <a:bodyPr/>
          <a:lstStyle>
            <a:extLst/>
          </a:lstStyle>
          <a:p>
            <a:endParaRPr lang="el-GR"/>
          </a:p>
        </p:txBody>
      </p:sp>
      <p:sp>
        <p:nvSpPr>
          <p:cNvPr id="6" name="Slide Number Placeholder 5"/>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5" name="Footer Placeholder 4"/>
          <p:cNvSpPr>
            <a:spLocks noGrp="1"/>
          </p:cNvSpPr>
          <p:nvPr>
            <p:ph type="ftr" sz="quarter" idx="11"/>
          </p:nvPr>
        </p:nvSpPr>
        <p:spPr/>
        <p:txBody>
          <a:bodyPr/>
          <a:lstStyle>
            <a:extLst/>
          </a:lstStyle>
          <a:p>
            <a:endParaRPr lang="el-GR"/>
          </a:p>
        </p:txBody>
      </p:sp>
      <p:sp>
        <p:nvSpPr>
          <p:cNvPr id="6" name="Slide Number Placeholder 5"/>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5" name="Footer Placeholder 4"/>
          <p:cNvSpPr>
            <a:spLocks noGrp="1"/>
          </p:cNvSpPr>
          <p:nvPr>
            <p:ph type="ftr" sz="quarter" idx="11"/>
          </p:nvPr>
        </p:nvSpPr>
        <p:spPr/>
        <p:txBody>
          <a:bodyPr/>
          <a:lstStyle>
            <a:extLst/>
          </a:lstStyle>
          <a:p>
            <a:endParaRPr lang="el-GR"/>
          </a:p>
        </p:txBody>
      </p:sp>
      <p:sp>
        <p:nvSpPr>
          <p:cNvPr id="6" name="Slide Number Placeholder 5"/>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6" name="Footer Placeholder 5"/>
          <p:cNvSpPr>
            <a:spLocks noGrp="1"/>
          </p:cNvSpPr>
          <p:nvPr>
            <p:ph type="ftr" sz="quarter" idx="11"/>
          </p:nvPr>
        </p:nvSpPr>
        <p:spPr/>
        <p:txBody>
          <a:bodyPr/>
          <a:lstStyle>
            <a:extLst/>
          </a:lstStyle>
          <a:p>
            <a:endParaRPr lang="el-GR"/>
          </a:p>
        </p:txBody>
      </p:sp>
      <p:sp>
        <p:nvSpPr>
          <p:cNvPr id="7" name="Slide Number Placeholder 6"/>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8" name="Footer Placeholder 7"/>
          <p:cNvSpPr>
            <a:spLocks noGrp="1"/>
          </p:cNvSpPr>
          <p:nvPr>
            <p:ph type="ftr" sz="quarter" idx="11"/>
          </p:nvPr>
        </p:nvSpPr>
        <p:spPr/>
        <p:txBody>
          <a:bodyPr/>
          <a:lstStyle>
            <a:extLst/>
          </a:lstStyle>
          <a:p>
            <a:endParaRPr lang="el-GR"/>
          </a:p>
        </p:txBody>
      </p:sp>
      <p:sp>
        <p:nvSpPr>
          <p:cNvPr id="9" name="Slide Number Placeholder 8"/>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4" name="Footer Placeholder 3"/>
          <p:cNvSpPr>
            <a:spLocks noGrp="1"/>
          </p:cNvSpPr>
          <p:nvPr>
            <p:ph type="ftr" sz="quarter" idx="11"/>
          </p:nvPr>
        </p:nvSpPr>
        <p:spPr/>
        <p:txBody>
          <a:bodyPr/>
          <a:lstStyle>
            <a:extLst/>
          </a:lstStyle>
          <a:p>
            <a:endParaRPr lang="el-GR"/>
          </a:p>
        </p:txBody>
      </p:sp>
      <p:sp>
        <p:nvSpPr>
          <p:cNvPr id="5" name="Slide Number Placeholder 4"/>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3" name="Footer Placeholder 2"/>
          <p:cNvSpPr>
            <a:spLocks noGrp="1"/>
          </p:cNvSpPr>
          <p:nvPr>
            <p:ph type="ftr" sz="quarter" idx="11"/>
          </p:nvPr>
        </p:nvSpPr>
        <p:spPr/>
        <p:txBody>
          <a:bodyPr/>
          <a:lstStyle>
            <a:extLst/>
          </a:lstStyle>
          <a:p>
            <a:endParaRPr lang="el-GR"/>
          </a:p>
        </p:txBody>
      </p:sp>
      <p:sp>
        <p:nvSpPr>
          <p:cNvPr id="4" name="Slide Number Placeholder 3"/>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6" name="Footer Placeholder 5"/>
          <p:cNvSpPr>
            <a:spLocks noGrp="1"/>
          </p:cNvSpPr>
          <p:nvPr>
            <p:ph type="ftr" sz="quarter" idx="11"/>
          </p:nvPr>
        </p:nvSpPr>
        <p:spPr/>
        <p:txBody>
          <a:bodyPr/>
          <a:lstStyle>
            <a:extLst/>
          </a:lstStyle>
          <a:p>
            <a:endParaRPr lang="el-GR"/>
          </a:p>
        </p:txBody>
      </p:sp>
      <p:sp>
        <p:nvSpPr>
          <p:cNvPr id="7" name="Slide Number Placeholder 6"/>
          <p:cNvSpPr>
            <a:spLocks noGrp="1"/>
          </p:cNvSpPr>
          <p:nvPr>
            <p:ph type="sldNum" sz="quarter" idx="12"/>
          </p:nvPr>
        </p:nvSpPr>
        <p:spPr/>
        <p:txBody>
          <a:bodyPr/>
          <a:lstStyle>
            <a:extLst/>
          </a:lstStyle>
          <a:p>
            <a:fld id="{B08EAFC9-872F-45B9-8174-08D79B5D0A9B}" type="slidenum">
              <a:rPr lang="el-GR" smtClean="0"/>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FD83588D-EDAE-4437-931A-65CC4EEC1BDA}" type="datetimeFigureOut">
              <a:rPr lang="el-GR" smtClean="0"/>
              <a:t>20/11/2014</a:t>
            </a:fld>
            <a:endParaRPr lang="el-GR"/>
          </a:p>
        </p:txBody>
      </p:sp>
      <p:sp>
        <p:nvSpPr>
          <p:cNvPr id="6" name="Footer Placeholder 5"/>
          <p:cNvSpPr>
            <a:spLocks noGrp="1"/>
          </p:cNvSpPr>
          <p:nvPr>
            <p:ph type="ftr" sz="quarter" idx="11"/>
          </p:nvPr>
        </p:nvSpPr>
        <p:spPr/>
        <p:txBody>
          <a:bodyPr/>
          <a:lstStyle>
            <a:extLst/>
          </a:lstStyle>
          <a:p>
            <a:endParaRPr lang="el-GR"/>
          </a:p>
        </p:txBody>
      </p:sp>
      <p:sp>
        <p:nvSpPr>
          <p:cNvPr id="7" name="Slide Number Placeholder 6"/>
          <p:cNvSpPr>
            <a:spLocks noGrp="1"/>
          </p:cNvSpPr>
          <p:nvPr>
            <p:ph type="sldNum" sz="quarter" idx="12"/>
          </p:nvPr>
        </p:nvSpPr>
        <p:spPr/>
        <p:txBody>
          <a:bodyPr/>
          <a:lstStyle>
            <a:extLst/>
          </a:lstStyle>
          <a:p>
            <a:fld id="{B08EAFC9-872F-45B9-8174-08D79B5D0A9B}" type="slidenum">
              <a:rPr lang="el-GR" smtClean="0"/>
              <a:t>‹#›</a:t>
            </a:fld>
            <a:endParaRPr lang="el-GR"/>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D83588D-EDAE-4437-931A-65CC4EEC1BDA}" type="datetimeFigureOut">
              <a:rPr lang="el-GR" smtClean="0"/>
              <a:t>20/11/2014</a:t>
            </a:fld>
            <a:endParaRPr lang="el-GR"/>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l-GR"/>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08EAFC9-872F-45B9-8174-08D79B5D0A9B}" type="slidenum">
              <a:rPr lang="el-GR" smtClean="0"/>
              <a:t>‹#›</a:t>
            </a:fld>
            <a:endParaRPr lang="el-G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hyperlink" Target="file:///C:\Users\Antonis%20Ktoris\Desktop\MKD%20EKP\MKD%20EKP.ggb"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hyperlink" Target="file:///C:\Users\Antonis%20Ktoris\Desktop\MKD%20EKP\Doryforos.ggb"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hyperlink" Target="http://ebooks.edu.gr/modules/ebook/show.php/DSGYM-A200/426/2866,10906/extras/Experiments-Simulations/GeoGebra/kefa1_5_askisi_5/index.html" TargetMode="External"/><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hyperlink" Target="file:///C:\Users\Antonis%20Ktoris\Desktop\MKD%20EKP\Leoforeia.ggb" TargetMode="Externa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1477230"/>
            <a:ext cx="8496944" cy="1735746"/>
          </a:xfrm>
        </p:spPr>
        <p:txBody>
          <a:bodyPr>
            <a:normAutofit fontScale="90000"/>
          </a:bodyPr>
          <a:lstStyle/>
          <a:p>
            <a:pPr algn="ctr"/>
            <a:r>
              <a:rPr lang="el-GR" dirty="0" smtClean="0"/>
              <a:t>«Προβλήματα </a:t>
            </a:r>
            <a:br>
              <a:rPr lang="el-GR" dirty="0" smtClean="0"/>
            </a:br>
            <a:r>
              <a:rPr lang="el-GR" dirty="0" smtClean="0"/>
              <a:t>ΜΚΔ και ΕΚΠ»</a:t>
            </a:r>
            <a:br>
              <a:rPr lang="el-GR" dirty="0" smtClean="0"/>
            </a:br>
            <a:r>
              <a:rPr lang="el-GR" dirty="0" smtClean="0"/>
              <a:t/>
            </a:r>
            <a:br>
              <a:rPr lang="el-GR" dirty="0" smtClean="0"/>
            </a:br>
            <a:r>
              <a:rPr lang="el-GR" dirty="0" smtClean="0"/>
              <a:t>Α Γυμνασίου</a:t>
            </a:r>
            <a:endParaRPr lang="el-GR" dirty="0"/>
          </a:p>
        </p:txBody>
      </p:sp>
      <p:sp>
        <p:nvSpPr>
          <p:cNvPr id="3" name="Subtitle 2"/>
          <p:cNvSpPr>
            <a:spLocks noGrp="1"/>
          </p:cNvSpPr>
          <p:nvPr>
            <p:ph type="subTitle" idx="1"/>
          </p:nvPr>
        </p:nvSpPr>
        <p:spPr>
          <a:xfrm>
            <a:off x="971600" y="5445224"/>
            <a:ext cx="7772400" cy="914400"/>
          </a:xfrm>
        </p:spPr>
        <p:txBody>
          <a:bodyPr>
            <a:normAutofit lnSpcReduction="10000"/>
          </a:bodyPr>
          <a:lstStyle/>
          <a:p>
            <a:r>
              <a:rPr lang="el-GR" dirty="0" smtClean="0"/>
              <a:t>Αντώνης </a:t>
            </a:r>
            <a:r>
              <a:rPr lang="el-GR" dirty="0" err="1" smtClean="0"/>
              <a:t>Κτωρής</a:t>
            </a:r>
            <a:endParaRPr lang="el-GR" dirty="0" smtClean="0"/>
          </a:p>
          <a:p>
            <a:r>
              <a:rPr lang="el-GR" dirty="0" smtClean="0"/>
              <a:t>Σχ. Χρονιά 2014-15 </a:t>
            </a:r>
          </a:p>
          <a:p>
            <a:r>
              <a:rPr lang="el-GR" dirty="0" smtClean="0"/>
              <a:t>Γυμνάσιο Κωνσταντινουπόλεως</a:t>
            </a:r>
            <a:endParaRPr lang="el-GR" dirty="0"/>
          </a:p>
        </p:txBody>
      </p:sp>
    </p:spTree>
    <p:extLst>
      <p:ext uri="{BB962C8B-B14F-4D97-AF65-F5344CB8AC3E}">
        <p14:creationId xmlns:p14="http://schemas.microsoft.com/office/powerpoint/2010/main" val="30062484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30352"/>
            <a:ext cx="8291264" cy="4187952"/>
          </a:xfrm>
        </p:spPr>
        <p:txBody>
          <a:bodyPr>
            <a:normAutofit/>
          </a:bodyPr>
          <a:lstStyle/>
          <a:p>
            <a:pPr marL="0" indent="0">
              <a:buNone/>
            </a:pPr>
            <a:r>
              <a:rPr lang="el-GR" sz="2400" b="1" dirty="0"/>
              <a:t>Ένας ανθοπώλης έχει 48 τριαντάφυλλα , 40 μαργαρίτες και 16 γαρύφαλλα. </a:t>
            </a:r>
          </a:p>
          <a:p>
            <a:pPr marL="0" indent="0">
              <a:buNone/>
            </a:pPr>
            <a:r>
              <a:rPr lang="el-GR" sz="2400" b="1" dirty="0"/>
              <a:t>α) Πόσες το πολύ ομοιόμορφες ανθοδέσμες μπορεί να φτιάξει με αυτά τα λουλούδια ; </a:t>
            </a:r>
          </a:p>
          <a:p>
            <a:pPr marL="0" indent="0">
              <a:buNone/>
            </a:pPr>
            <a:r>
              <a:rPr lang="el-GR" sz="2400" b="1" dirty="0"/>
              <a:t>β) Πόσα τριαντάφυλλα, μαργαρίτες και γαρύφαλλα </a:t>
            </a:r>
            <a:r>
              <a:rPr lang="el-GR" sz="2400" b="1" dirty="0" smtClean="0"/>
              <a:t>θα έχει </a:t>
            </a:r>
            <a:r>
              <a:rPr lang="el-GR" sz="2400" b="1" dirty="0"/>
              <a:t>η κάθε ανθοδέσμη; </a:t>
            </a:r>
          </a:p>
          <a:p>
            <a:pPr marL="0" indent="0">
              <a:buNone/>
            </a:pPr>
            <a:endParaRPr lang="el-GR" sz="2400" b="1" dirty="0"/>
          </a:p>
        </p:txBody>
      </p:sp>
      <p:sp>
        <p:nvSpPr>
          <p:cNvPr id="4" name="Rectangle 3"/>
          <p:cNvSpPr/>
          <p:nvPr/>
        </p:nvSpPr>
        <p:spPr>
          <a:xfrm>
            <a:off x="3411731" y="4427564"/>
            <a:ext cx="1931939" cy="923330"/>
          </a:xfrm>
          <a:prstGeom prst="rect">
            <a:avLst/>
          </a:prstGeom>
          <a:solidFill>
            <a:srgbClr val="FF0000"/>
          </a:solidFill>
          <a:ln>
            <a:solidFill>
              <a:schemeClr val="tx1"/>
            </a:solidFill>
          </a:ln>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l-GR" sz="5400" b="1" cap="none" spc="0" dirty="0" smtClean="0">
                <a:ln w="10541" cmpd="sng">
                  <a:solidFill>
                    <a:srgbClr val="7D7D7D">
                      <a:tint val="100000"/>
                      <a:shade val="100000"/>
                      <a:satMod val="110000"/>
                    </a:srgbClr>
                  </a:solidFill>
                  <a:prstDash val="solid"/>
                </a:ln>
                <a:solidFill>
                  <a:schemeClr val="bg1"/>
                </a:solidFill>
                <a:effectLst/>
              </a:rPr>
              <a:t>ΜΚΔ</a:t>
            </a:r>
            <a:endParaRPr lang="en-US" sz="5400" b="1" cap="none" spc="0" dirty="0">
              <a:ln w="10541" cmpd="sng">
                <a:solidFill>
                  <a:srgbClr val="7D7D7D">
                    <a:tint val="100000"/>
                    <a:shade val="100000"/>
                    <a:satMod val="110000"/>
                  </a:srgbClr>
                </a:solidFill>
                <a:prstDash val="solid"/>
              </a:ln>
              <a:solidFill>
                <a:schemeClr val="bg1"/>
              </a:solidFill>
              <a:effectLst/>
            </a:endParaRPr>
          </a:p>
        </p:txBody>
      </p:sp>
    </p:spTree>
    <p:extLst>
      <p:ext uri="{BB962C8B-B14F-4D97-AF65-F5344CB8AC3E}">
        <p14:creationId xmlns:p14="http://schemas.microsoft.com/office/powerpoint/2010/main" val="3444121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l-GR" sz="2400" b="1" dirty="0"/>
              <a:t>Τρία αεροπλάνα βρίσκονται προσγειωμένα στο αεροδρόμιο Λάρνακας . Το πρώτο κάνει τη διαδρομή του και επανέρχεται στη Λάρνακα κάθε 20 ώρες , το δεύτερο </a:t>
            </a:r>
          </a:p>
          <a:p>
            <a:pPr marL="0" indent="0">
              <a:buNone/>
            </a:pPr>
            <a:r>
              <a:rPr lang="el-GR" sz="2400" b="1" dirty="0"/>
              <a:t>κάθε 30 ώρες και το τρίτο κάθε 12 ώρες. </a:t>
            </a:r>
          </a:p>
          <a:p>
            <a:pPr marL="0" indent="0">
              <a:buNone/>
            </a:pPr>
            <a:r>
              <a:rPr lang="el-GR" sz="2400" b="1" dirty="0"/>
              <a:t>α) Αν ξεκινήσουν και τα τρία μαζί , μετά από πόσες ώρες θα ξανασυναντηθούν και τα τρία στη Λάρνακα; </a:t>
            </a:r>
          </a:p>
          <a:p>
            <a:pPr marL="0" indent="0">
              <a:buNone/>
            </a:pPr>
            <a:r>
              <a:rPr lang="el-GR" sz="2400" b="1" dirty="0"/>
              <a:t>β) Πόσα δρομολόγια θα έχει κάνει το κάθε αεροπλάνο; </a:t>
            </a:r>
          </a:p>
          <a:p>
            <a:pPr marL="0" indent="0">
              <a:buNone/>
            </a:pPr>
            <a:endParaRPr lang="el-GR" sz="2400" b="1" dirty="0"/>
          </a:p>
        </p:txBody>
      </p:sp>
      <p:sp>
        <p:nvSpPr>
          <p:cNvPr id="4" name="Rectangle 3"/>
          <p:cNvSpPr/>
          <p:nvPr/>
        </p:nvSpPr>
        <p:spPr>
          <a:xfrm>
            <a:off x="3491880" y="4427564"/>
            <a:ext cx="1771640" cy="923330"/>
          </a:xfrm>
          <a:prstGeom prst="rect">
            <a:avLst/>
          </a:prstGeom>
          <a:solidFill>
            <a:srgbClr val="92D050"/>
          </a:solidFill>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l-GR" sz="5400" b="1" cap="none" spc="0" dirty="0" smtClean="0">
                <a:ln w="10541" cmpd="sng">
                  <a:solidFill>
                    <a:srgbClr val="7D7D7D">
                      <a:tint val="100000"/>
                      <a:shade val="100000"/>
                      <a:satMod val="110000"/>
                    </a:srgbClr>
                  </a:solidFill>
                  <a:prstDash val="solid"/>
                </a:ln>
                <a:solidFill>
                  <a:schemeClr val="bg1"/>
                </a:solidFill>
                <a:effectLst/>
              </a:rPr>
              <a:t>ΕΚΠ</a:t>
            </a:r>
            <a:endParaRPr lang="en-US" sz="5400" b="1" cap="none" spc="0" dirty="0">
              <a:ln w="10541" cmpd="sng">
                <a:solidFill>
                  <a:srgbClr val="7D7D7D">
                    <a:tint val="100000"/>
                    <a:shade val="100000"/>
                    <a:satMod val="110000"/>
                  </a:srgbClr>
                </a:solidFill>
                <a:prstDash val="solid"/>
              </a:ln>
              <a:solidFill>
                <a:schemeClr val="bg1"/>
              </a:solidFill>
              <a:effectLst/>
            </a:endParaRPr>
          </a:p>
        </p:txBody>
      </p:sp>
    </p:spTree>
    <p:extLst>
      <p:ext uri="{BB962C8B-B14F-4D97-AF65-F5344CB8AC3E}">
        <p14:creationId xmlns:p14="http://schemas.microsoft.com/office/powerpoint/2010/main" val="887544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620688"/>
            <a:ext cx="8183880" cy="619512"/>
          </a:xfrm>
        </p:spPr>
        <p:txBody>
          <a:bodyPr>
            <a:normAutofit fontScale="90000"/>
          </a:bodyPr>
          <a:lstStyle/>
          <a:p>
            <a:pPr algn="ctr"/>
            <a:r>
              <a:rPr lang="el-GR" dirty="0" smtClean="0"/>
              <a:t>Κατ’ οίκον Εργασία</a:t>
            </a:r>
            <a:endParaRPr lang="el-G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0" y="1268760"/>
            <a:ext cx="7964258"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420887"/>
            <a:ext cx="7920880" cy="3316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descr="C:\Users\Antonis Ktoris\AppData\Local\Microsoft\Windows\Temporary Internet Files\Content.IE5\3YCSYGWU\MC900105174[1].wmf">
            <a:hlinkClick r:id="rId4" action="ppaction://hlinkfile"/>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545" y="5936114"/>
            <a:ext cx="576064" cy="502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0934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l-GR" dirty="0" smtClean="0"/>
              <a:t>Δορυφόροι της Γης</a:t>
            </a:r>
            <a:endParaRPr lang="el-GR" dirty="0"/>
          </a:p>
        </p:txBody>
      </p:sp>
      <p:pic>
        <p:nvPicPr>
          <p:cNvPr id="4" name="Real-time Satellites in Google Earth.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rot="10800000" flipH="1" flipV="1">
            <a:off x="1475656" y="1340768"/>
            <a:ext cx="6192688" cy="4644517"/>
          </a:xfrm>
          <a:prstGeom prst="rect">
            <a:avLst/>
          </a:prstGeom>
        </p:spPr>
      </p:pic>
    </p:spTree>
    <p:extLst>
      <p:ext uri="{BB962C8B-B14F-4D97-AF65-F5344CB8AC3E}">
        <p14:creationId xmlns:p14="http://schemas.microsoft.com/office/powerpoint/2010/main" val="29423594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65369"/>
            <a:ext cx="8183880" cy="4176464"/>
          </a:xfrm>
        </p:spPr>
        <p:txBody>
          <a:bodyPr>
            <a:noAutofit/>
          </a:bodyPr>
          <a:lstStyle/>
          <a:p>
            <a:pPr algn="ctr"/>
            <a:r>
              <a:rPr lang="el-GR" sz="2800" dirty="0">
                <a:solidFill>
                  <a:schemeClr val="tx1"/>
                </a:solidFill>
                <a:effectLst/>
              </a:rPr>
              <a:t>Τρεις δορυφόροι της γης εκτοξεύτηκαν στο διάστημα ακριβώς πάνω από την Αλάσκα και μπήκαν σε </a:t>
            </a:r>
            <a:r>
              <a:rPr lang="el-GR" sz="2800" dirty="0" smtClean="0">
                <a:solidFill>
                  <a:schemeClr val="tx1"/>
                </a:solidFill>
                <a:effectLst/>
              </a:rPr>
              <a:t>τροχιά, 300</a:t>
            </a:r>
            <a:r>
              <a:rPr lang="en-US" sz="2800" dirty="0" smtClean="0">
                <a:solidFill>
                  <a:schemeClr val="tx1"/>
                </a:solidFill>
                <a:effectLst/>
              </a:rPr>
              <a:t>km </a:t>
            </a:r>
            <a:r>
              <a:rPr lang="el-GR" sz="2800" dirty="0" smtClean="0">
                <a:solidFill>
                  <a:schemeClr val="tx1"/>
                </a:solidFill>
                <a:effectLst/>
              </a:rPr>
              <a:t>πάνω από τη Γη. </a:t>
            </a:r>
            <a:r>
              <a:rPr lang="el-GR" sz="2800" dirty="0">
                <a:solidFill>
                  <a:schemeClr val="tx1"/>
                </a:solidFill>
                <a:effectLst/>
              </a:rPr>
              <a:t>Ο δορυφόρος Α χρειάζεται </a:t>
            </a:r>
            <a:r>
              <a:rPr lang="en-US" sz="2800" dirty="0" smtClean="0">
                <a:solidFill>
                  <a:schemeClr val="tx1"/>
                </a:solidFill>
                <a:effectLst/>
              </a:rPr>
              <a:t>24 </a:t>
            </a:r>
            <a:r>
              <a:rPr lang="el-GR" sz="2800" dirty="0" smtClean="0">
                <a:solidFill>
                  <a:schemeClr val="tx1"/>
                </a:solidFill>
                <a:effectLst/>
              </a:rPr>
              <a:t>ώρες </a:t>
            </a:r>
            <a:r>
              <a:rPr lang="el-GR" sz="2800" dirty="0">
                <a:solidFill>
                  <a:schemeClr val="tx1"/>
                </a:solidFill>
                <a:effectLst/>
              </a:rPr>
              <a:t>για μια πλήρη τροχιά, ο δορυφόρος Β χρειάζεται </a:t>
            </a:r>
            <a:r>
              <a:rPr lang="en-US" sz="2800" dirty="0" smtClean="0">
                <a:solidFill>
                  <a:schemeClr val="tx1"/>
                </a:solidFill>
                <a:effectLst/>
              </a:rPr>
              <a:t>30</a:t>
            </a:r>
            <a:r>
              <a:rPr lang="el-GR" sz="2800" dirty="0" smtClean="0">
                <a:solidFill>
                  <a:schemeClr val="tx1"/>
                </a:solidFill>
                <a:effectLst/>
              </a:rPr>
              <a:t> </a:t>
            </a:r>
            <a:r>
              <a:rPr lang="el-GR" sz="2800" dirty="0">
                <a:solidFill>
                  <a:schemeClr val="tx1"/>
                </a:solidFill>
                <a:effectLst/>
              </a:rPr>
              <a:t>ώρες και ο δορυφόρος Γ χρειάζεται </a:t>
            </a:r>
            <a:r>
              <a:rPr lang="en-US" sz="2800" dirty="0" smtClean="0">
                <a:solidFill>
                  <a:schemeClr val="tx1"/>
                </a:solidFill>
                <a:effectLst/>
              </a:rPr>
              <a:t>40</a:t>
            </a:r>
            <a:r>
              <a:rPr lang="el-GR" sz="2800" dirty="0" smtClean="0">
                <a:solidFill>
                  <a:schemeClr val="tx1"/>
                </a:solidFill>
                <a:effectLst/>
              </a:rPr>
              <a:t> </a:t>
            </a:r>
            <a:r>
              <a:rPr lang="el-GR" sz="2800" dirty="0">
                <a:solidFill>
                  <a:schemeClr val="tx1"/>
                </a:solidFill>
                <a:effectLst/>
              </a:rPr>
              <a:t>ώρες. Μετά από πόσες ώρες θα βρεθούν και οι τρεις δορυφόροι ξανά πάνω από την Αλάσκα;</a:t>
            </a:r>
            <a:br>
              <a:rPr lang="el-GR" sz="2800" dirty="0">
                <a:solidFill>
                  <a:schemeClr val="tx1"/>
                </a:solidFill>
                <a:effectLst/>
              </a:rPr>
            </a:br>
            <a:endParaRPr lang="el-GR" sz="2800" dirty="0">
              <a:solidFill>
                <a:schemeClr val="tx1"/>
              </a:solidFill>
            </a:endParaRPr>
          </a:p>
        </p:txBody>
      </p:sp>
      <p:pic>
        <p:nvPicPr>
          <p:cNvPr id="5" name="Picture 4" descr="C:\Users\Antonis Ktoris\AppData\Local\Microsoft\Windows\Temporary Internet Files\Content.IE5\3YCSYGWU\MC900105174[1].wmf">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5441833"/>
            <a:ext cx="576064" cy="50253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C:\Users\Antonis Ktoris\AppData\Local\Microsoft\Windows\Temporary Internet Files\Content.IE5\3YCSYGWU\MC900434857[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535006"/>
            <a:ext cx="1502897" cy="1502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965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548680"/>
            <a:ext cx="8280920" cy="4401205"/>
          </a:xfrm>
          <a:prstGeom prst="rect">
            <a:avLst/>
          </a:prstGeom>
        </p:spPr>
        <p:txBody>
          <a:bodyPr wrap="square">
            <a:spAutoFit/>
          </a:bodyPr>
          <a:lstStyle/>
          <a:p>
            <a:r>
              <a:rPr lang="el-GR" sz="2800" b="1" dirty="0"/>
              <a:t>Ένας γυμναστής παρατήρησε ότι αν τοποθετεί τους μαθητές της Α Γυμνασίου ανά 3, ανά 5 και ανά 6, δεν περισσεύει κανένας.  </a:t>
            </a:r>
            <a:endParaRPr lang="el-GR" sz="2800" b="1" dirty="0" smtClean="0"/>
          </a:p>
          <a:p>
            <a:endParaRPr lang="el-GR" sz="2800" b="1" dirty="0"/>
          </a:p>
          <a:p>
            <a:pPr lvl="0"/>
            <a:r>
              <a:rPr lang="el-GR" sz="2800" b="1" dirty="0" smtClean="0"/>
              <a:t>1. Πόσοι </a:t>
            </a:r>
            <a:r>
              <a:rPr lang="el-GR" sz="2800" b="1" dirty="0"/>
              <a:t>είναι οι μαθητές αν γνωρίζουμε </a:t>
            </a:r>
            <a:r>
              <a:rPr lang="el-GR" sz="2800" b="1" dirty="0" smtClean="0"/>
              <a:t> </a:t>
            </a:r>
          </a:p>
          <a:p>
            <a:pPr lvl="0"/>
            <a:r>
              <a:rPr lang="el-GR" sz="2800" b="1" dirty="0"/>
              <a:t> </a:t>
            </a:r>
            <a:r>
              <a:rPr lang="el-GR" sz="2800" b="1" dirty="0" smtClean="0"/>
              <a:t>   ότι </a:t>
            </a:r>
            <a:r>
              <a:rPr lang="el-GR" sz="2800" b="1" dirty="0"/>
              <a:t>ο αριθμός τους είναι μεταξύ 50 και </a:t>
            </a:r>
            <a:endParaRPr lang="el-GR" sz="2800" b="1" dirty="0" smtClean="0"/>
          </a:p>
          <a:p>
            <a:pPr lvl="0"/>
            <a:r>
              <a:rPr lang="el-GR" sz="2800" b="1" dirty="0"/>
              <a:t> </a:t>
            </a:r>
            <a:r>
              <a:rPr lang="el-GR" sz="2800" b="1" dirty="0" smtClean="0"/>
              <a:t>   80</a:t>
            </a:r>
            <a:r>
              <a:rPr lang="el-GR" sz="2800" b="1" dirty="0"/>
              <a:t>.</a:t>
            </a:r>
          </a:p>
          <a:p>
            <a:pPr lvl="0"/>
            <a:r>
              <a:rPr lang="el-GR" sz="2800" b="1" dirty="0" smtClean="0"/>
              <a:t>2. Ποιος </a:t>
            </a:r>
            <a:r>
              <a:rPr lang="el-GR" sz="2800" b="1" dirty="0"/>
              <a:t>είναι  ο ελάχιστος αριθμός που </a:t>
            </a:r>
            <a:endParaRPr lang="el-GR" sz="2800" b="1" dirty="0" smtClean="0"/>
          </a:p>
          <a:p>
            <a:pPr lvl="0"/>
            <a:r>
              <a:rPr lang="el-GR" sz="2800" b="1" dirty="0"/>
              <a:t> </a:t>
            </a:r>
            <a:r>
              <a:rPr lang="el-GR" sz="2800" b="1" dirty="0" smtClean="0"/>
              <a:t>   πληροί </a:t>
            </a:r>
            <a:r>
              <a:rPr lang="el-GR" sz="2800" b="1" dirty="0"/>
              <a:t>τις πιο πάνω προϋποθέσεις;</a:t>
            </a:r>
          </a:p>
        </p:txBody>
      </p:sp>
      <p:pic>
        <p:nvPicPr>
          <p:cNvPr id="6" name="Picture 4" descr="C:\Users\Antonis Ktoris\AppData\Local\Microsoft\Windows\Temporary Internet Files\Content.IE5\3YCSYGWU\MC900105174[1].wmf">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5441833"/>
            <a:ext cx="576064" cy="5025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Antonis Ktoris\AppData\Local\Microsoft\Windows\Temporary Internet Files\Content.IE5\ENF21C6O\MC90018312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2074" y="4509120"/>
            <a:ext cx="1544422" cy="1816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0978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3546720"/>
          </a:xfrm>
        </p:spPr>
        <p:txBody>
          <a:bodyPr/>
          <a:lstStyle/>
          <a:p>
            <a:pPr marL="0" indent="0" algn="ctr">
              <a:buNone/>
            </a:pPr>
            <a:r>
              <a:rPr lang="el-GR" b="1" dirty="0">
                <a:latin typeface="+mj-lt"/>
                <a:ea typeface="+mj-ea"/>
                <a:cs typeface="+mj-cs"/>
              </a:rPr>
              <a:t>Η Ελένη θέλει να βάλει 8 μπλε, 16 κόκκινα και 24 μαύρα στυλό σε </a:t>
            </a:r>
            <a:r>
              <a:rPr lang="el-GR" b="1" dirty="0" smtClean="0">
                <a:latin typeface="+mj-lt"/>
                <a:ea typeface="+mj-ea"/>
                <a:cs typeface="+mj-cs"/>
              </a:rPr>
              <a:t>χριστουγεννιάτικα πακέτα δώρων έτσι </a:t>
            </a:r>
            <a:r>
              <a:rPr lang="el-GR" b="1" dirty="0">
                <a:latin typeface="+mj-lt"/>
                <a:ea typeface="+mj-ea"/>
                <a:cs typeface="+mj-cs"/>
              </a:rPr>
              <a:t>ώστε να μην περισσέψει κανένα στυλό και οι κασετίνες να έχουν τον ίδιο αριθμό από κάθε είδος. </a:t>
            </a:r>
            <a:r>
              <a:rPr lang="el-GR" b="1" dirty="0">
                <a:latin typeface="+mj-lt"/>
                <a:ea typeface="+mj-ea"/>
                <a:cs typeface="+mj-cs"/>
              </a:rPr>
              <a:t>Πόσες κασετίνες θα χρησιμοποιήσει;</a:t>
            </a:r>
          </a:p>
          <a:p>
            <a:pPr marL="0" indent="0">
              <a:buNone/>
            </a:pPr>
            <a:endParaRPr lang="el-GR" dirty="0"/>
          </a:p>
        </p:txBody>
      </p:sp>
      <p:sp>
        <p:nvSpPr>
          <p:cNvPr id="4" name="Diagonal Stripe 3"/>
          <p:cNvSpPr/>
          <p:nvPr/>
        </p:nvSpPr>
        <p:spPr>
          <a:xfrm>
            <a:off x="1187624" y="37170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8" name="Diagonal Stripe 7"/>
          <p:cNvSpPr/>
          <p:nvPr/>
        </p:nvSpPr>
        <p:spPr>
          <a:xfrm>
            <a:off x="1340024" y="38694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9" name="Diagonal Stripe 8"/>
          <p:cNvSpPr/>
          <p:nvPr/>
        </p:nvSpPr>
        <p:spPr>
          <a:xfrm>
            <a:off x="1492424" y="40218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0" name="Diagonal Stripe 9"/>
          <p:cNvSpPr/>
          <p:nvPr/>
        </p:nvSpPr>
        <p:spPr>
          <a:xfrm>
            <a:off x="1644824" y="41742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1" name="Diagonal Stripe 10"/>
          <p:cNvSpPr/>
          <p:nvPr/>
        </p:nvSpPr>
        <p:spPr>
          <a:xfrm>
            <a:off x="1797224" y="43266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2" name="Diagonal Stripe 11"/>
          <p:cNvSpPr/>
          <p:nvPr/>
        </p:nvSpPr>
        <p:spPr>
          <a:xfrm>
            <a:off x="1949624" y="44790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3" name="Diagonal Stripe 12"/>
          <p:cNvSpPr/>
          <p:nvPr/>
        </p:nvSpPr>
        <p:spPr>
          <a:xfrm>
            <a:off x="2102024" y="46314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4" name="Diagonal Stripe 13"/>
          <p:cNvSpPr/>
          <p:nvPr/>
        </p:nvSpPr>
        <p:spPr>
          <a:xfrm>
            <a:off x="2254424" y="4783832"/>
            <a:ext cx="144016" cy="576064"/>
          </a:xfrm>
          <a:prstGeom prst="diagStrip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nvGrpSpPr>
          <p:cNvPr id="5" name="Group 4"/>
          <p:cNvGrpSpPr/>
          <p:nvPr/>
        </p:nvGrpSpPr>
        <p:grpSpPr>
          <a:xfrm>
            <a:off x="2555776" y="3704278"/>
            <a:ext cx="1210816" cy="1642864"/>
            <a:chOff x="2555776" y="3704278"/>
            <a:chExt cx="1210816" cy="1642864"/>
          </a:xfrm>
        </p:grpSpPr>
        <p:sp>
          <p:nvSpPr>
            <p:cNvPr id="7" name="Diagonal Stripe 6"/>
            <p:cNvSpPr/>
            <p:nvPr/>
          </p:nvSpPr>
          <p:spPr>
            <a:xfrm>
              <a:off x="2555776" y="37042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5" name="Diagonal Stripe 14"/>
            <p:cNvSpPr/>
            <p:nvPr/>
          </p:nvSpPr>
          <p:spPr>
            <a:xfrm>
              <a:off x="2708176" y="38566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6" name="Diagonal Stripe 15"/>
            <p:cNvSpPr/>
            <p:nvPr/>
          </p:nvSpPr>
          <p:spPr>
            <a:xfrm>
              <a:off x="2860576" y="40090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7" name="Diagonal Stripe 16"/>
            <p:cNvSpPr/>
            <p:nvPr/>
          </p:nvSpPr>
          <p:spPr>
            <a:xfrm>
              <a:off x="3012976" y="41614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8" name="Diagonal Stripe 17"/>
            <p:cNvSpPr/>
            <p:nvPr/>
          </p:nvSpPr>
          <p:spPr>
            <a:xfrm>
              <a:off x="3165376" y="43138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19" name="Diagonal Stripe 18"/>
            <p:cNvSpPr/>
            <p:nvPr/>
          </p:nvSpPr>
          <p:spPr>
            <a:xfrm>
              <a:off x="3317776" y="44662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0" name="Diagonal Stripe 19"/>
            <p:cNvSpPr/>
            <p:nvPr/>
          </p:nvSpPr>
          <p:spPr>
            <a:xfrm>
              <a:off x="3470176" y="46186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1" name="Diagonal Stripe 20"/>
            <p:cNvSpPr/>
            <p:nvPr/>
          </p:nvSpPr>
          <p:spPr>
            <a:xfrm>
              <a:off x="3622576" y="47710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grpSp>
        <p:nvGrpSpPr>
          <p:cNvPr id="23" name="Group 22"/>
          <p:cNvGrpSpPr/>
          <p:nvPr/>
        </p:nvGrpSpPr>
        <p:grpSpPr>
          <a:xfrm>
            <a:off x="3094259" y="3624064"/>
            <a:ext cx="1210816" cy="1642864"/>
            <a:chOff x="2555776" y="3704278"/>
            <a:chExt cx="1210816" cy="1642864"/>
          </a:xfrm>
        </p:grpSpPr>
        <p:sp>
          <p:nvSpPr>
            <p:cNvPr id="24" name="Diagonal Stripe 23"/>
            <p:cNvSpPr/>
            <p:nvPr/>
          </p:nvSpPr>
          <p:spPr>
            <a:xfrm>
              <a:off x="2555776" y="37042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5" name="Diagonal Stripe 24"/>
            <p:cNvSpPr/>
            <p:nvPr/>
          </p:nvSpPr>
          <p:spPr>
            <a:xfrm>
              <a:off x="2708176" y="38566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6" name="Diagonal Stripe 25"/>
            <p:cNvSpPr/>
            <p:nvPr/>
          </p:nvSpPr>
          <p:spPr>
            <a:xfrm>
              <a:off x="2860576" y="40090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7" name="Diagonal Stripe 26"/>
            <p:cNvSpPr/>
            <p:nvPr/>
          </p:nvSpPr>
          <p:spPr>
            <a:xfrm>
              <a:off x="3012976" y="41614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8" name="Diagonal Stripe 27"/>
            <p:cNvSpPr/>
            <p:nvPr/>
          </p:nvSpPr>
          <p:spPr>
            <a:xfrm>
              <a:off x="3165376" y="43138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29" name="Diagonal Stripe 28"/>
            <p:cNvSpPr/>
            <p:nvPr/>
          </p:nvSpPr>
          <p:spPr>
            <a:xfrm>
              <a:off x="3317776" y="44662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0" name="Diagonal Stripe 29"/>
            <p:cNvSpPr/>
            <p:nvPr/>
          </p:nvSpPr>
          <p:spPr>
            <a:xfrm>
              <a:off x="3470176" y="46186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1" name="Diagonal Stripe 30"/>
            <p:cNvSpPr/>
            <p:nvPr/>
          </p:nvSpPr>
          <p:spPr>
            <a:xfrm>
              <a:off x="3622576" y="4771078"/>
              <a:ext cx="144016" cy="576064"/>
            </a:xfrm>
            <a:prstGeom prst="diagStrip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grpSp>
        <p:nvGrpSpPr>
          <p:cNvPr id="32" name="Group 31"/>
          <p:cNvGrpSpPr/>
          <p:nvPr/>
        </p:nvGrpSpPr>
        <p:grpSpPr>
          <a:xfrm>
            <a:off x="4491608" y="3666728"/>
            <a:ext cx="1210816" cy="1642864"/>
            <a:chOff x="2555776" y="3704278"/>
            <a:chExt cx="1210816" cy="1642864"/>
          </a:xfrm>
        </p:grpSpPr>
        <p:sp>
          <p:nvSpPr>
            <p:cNvPr id="33" name="Diagonal Stripe 32"/>
            <p:cNvSpPr/>
            <p:nvPr/>
          </p:nvSpPr>
          <p:spPr>
            <a:xfrm>
              <a:off x="2555776" y="37042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4" name="Diagonal Stripe 33"/>
            <p:cNvSpPr/>
            <p:nvPr/>
          </p:nvSpPr>
          <p:spPr>
            <a:xfrm>
              <a:off x="2708176" y="38566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5" name="Diagonal Stripe 34"/>
            <p:cNvSpPr/>
            <p:nvPr/>
          </p:nvSpPr>
          <p:spPr>
            <a:xfrm>
              <a:off x="2860576" y="40090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6" name="Diagonal Stripe 35"/>
            <p:cNvSpPr/>
            <p:nvPr/>
          </p:nvSpPr>
          <p:spPr>
            <a:xfrm>
              <a:off x="3012976" y="41614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7" name="Diagonal Stripe 36"/>
            <p:cNvSpPr/>
            <p:nvPr/>
          </p:nvSpPr>
          <p:spPr>
            <a:xfrm>
              <a:off x="3165376" y="43138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8" name="Diagonal Stripe 37"/>
            <p:cNvSpPr/>
            <p:nvPr/>
          </p:nvSpPr>
          <p:spPr>
            <a:xfrm>
              <a:off x="3317776" y="44662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39" name="Diagonal Stripe 38"/>
            <p:cNvSpPr/>
            <p:nvPr/>
          </p:nvSpPr>
          <p:spPr>
            <a:xfrm>
              <a:off x="3470176" y="46186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40" name="Diagonal Stripe 39"/>
            <p:cNvSpPr/>
            <p:nvPr/>
          </p:nvSpPr>
          <p:spPr>
            <a:xfrm>
              <a:off x="3622576" y="47710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sp>
        <p:nvSpPr>
          <p:cNvPr id="57" name="Diagonal Stripe 56"/>
          <p:cNvSpPr/>
          <p:nvPr/>
        </p:nvSpPr>
        <p:spPr>
          <a:xfrm>
            <a:off x="5849175" y="36834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58" name="Diagonal Stripe 57"/>
          <p:cNvSpPr/>
          <p:nvPr/>
        </p:nvSpPr>
        <p:spPr>
          <a:xfrm>
            <a:off x="6001575" y="38358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59" name="Diagonal Stripe 58"/>
          <p:cNvSpPr/>
          <p:nvPr/>
        </p:nvSpPr>
        <p:spPr>
          <a:xfrm>
            <a:off x="6153975" y="39882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0" name="Diagonal Stripe 59"/>
          <p:cNvSpPr/>
          <p:nvPr/>
        </p:nvSpPr>
        <p:spPr>
          <a:xfrm>
            <a:off x="6306375" y="41406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1" name="Diagonal Stripe 60"/>
          <p:cNvSpPr/>
          <p:nvPr/>
        </p:nvSpPr>
        <p:spPr>
          <a:xfrm>
            <a:off x="6458775" y="42930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2" name="Diagonal Stripe 61"/>
          <p:cNvSpPr/>
          <p:nvPr/>
        </p:nvSpPr>
        <p:spPr>
          <a:xfrm>
            <a:off x="6611175" y="44454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3" name="Diagonal Stripe 62"/>
          <p:cNvSpPr/>
          <p:nvPr/>
        </p:nvSpPr>
        <p:spPr>
          <a:xfrm>
            <a:off x="6763575" y="45978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4" name="Diagonal Stripe 63"/>
          <p:cNvSpPr/>
          <p:nvPr/>
        </p:nvSpPr>
        <p:spPr>
          <a:xfrm>
            <a:off x="6915975" y="4750296"/>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nvGrpSpPr>
          <p:cNvPr id="65" name="Group 64"/>
          <p:cNvGrpSpPr/>
          <p:nvPr/>
        </p:nvGrpSpPr>
        <p:grpSpPr>
          <a:xfrm>
            <a:off x="5177408" y="3666728"/>
            <a:ext cx="1210816" cy="1642864"/>
            <a:chOff x="2555776" y="3704278"/>
            <a:chExt cx="1210816" cy="1642864"/>
          </a:xfrm>
        </p:grpSpPr>
        <p:sp>
          <p:nvSpPr>
            <p:cNvPr id="66" name="Diagonal Stripe 65"/>
            <p:cNvSpPr/>
            <p:nvPr/>
          </p:nvSpPr>
          <p:spPr>
            <a:xfrm>
              <a:off x="2555776" y="37042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7" name="Diagonal Stripe 66"/>
            <p:cNvSpPr/>
            <p:nvPr/>
          </p:nvSpPr>
          <p:spPr>
            <a:xfrm>
              <a:off x="2708176" y="38566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8" name="Diagonal Stripe 67"/>
            <p:cNvSpPr/>
            <p:nvPr/>
          </p:nvSpPr>
          <p:spPr>
            <a:xfrm>
              <a:off x="2860576" y="40090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69" name="Diagonal Stripe 68"/>
            <p:cNvSpPr/>
            <p:nvPr/>
          </p:nvSpPr>
          <p:spPr>
            <a:xfrm>
              <a:off x="3012976" y="41614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70" name="Diagonal Stripe 69"/>
            <p:cNvSpPr/>
            <p:nvPr/>
          </p:nvSpPr>
          <p:spPr>
            <a:xfrm>
              <a:off x="3165376" y="43138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71" name="Diagonal Stripe 70"/>
            <p:cNvSpPr/>
            <p:nvPr/>
          </p:nvSpPr>
          <p:spPr>
            <a:xfrm>
              <a:off x="3317776" y="44662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72" name="Diagonal Stripe 71"/>
            <p:cNvSpPr/>
            <p:nvPr/>
          </p:nvSpPr>
          <p:spPr>
            <a:xfrm>
              <a:off x="3470176" y="46186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73" name="Diagonal Stripe 72"/>
            <p:cNvSpPr/>
            <p:nvPr/>
          </p:nvSpPr>
          <p:spPr>
            <a:xfrm>
              <a:off x="3622576" y="4771078"/>
              <a:ext cx="144016" cy="576064"/>
            </a:xfrm>
            <a:prstGeom prst="diagStrip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grpSp>
    </p:spTree>
    <p:extLst>
      <p:ext uri="{BB962C8B-B14F-4D97-AF65-F5344CB8AC3E}">
        <p14:creationId xmlns:p14="http://schemas.microsoft.com/office/powerpoint/2010/main" val="3052029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19472"/>
            <a:ext cx="8183880" cy="4725144"/>
          </a:xfrm>
        </p:spPr>
        <p:txBody>
          <a:bodyPr>
            <a:normAutofit/>
          </a:bodyPr>
          <a:lstStyle/>
          <a:p>
            <a:pPr algn="ctr"/>
            <a:r>
              <a:rPr lang="el-GR" sz="2800" dirty="0">
                <a:solidFill>
                  <a:schemeClr val="tx1"/>
                </a:solidFill>
                <a:effectLst/>
              </a:rPr>
              <a:t>Δύο λεωφορεία ξεκινούν από την αφετηρία. Το «Λεωφορείο Α» χρειάζεται 15 λεπτά για να καταλήξει στην αφετηρία ξανά και το «Λεωφορείο Β» 25 λεπτά. Σε πόσα λεπτά </a:t>
            </a:r>
            <a:r>
              <a:rPr lang="el-GR" sz="2800" dirty="0" smtClean="0">
                <a:solidFill>
                  <a:schemeClr val="tx1"/>
                </a:solidFill>
                <a:effectLst/>
              </a:rPr>
              <a:t>θα </a:t>
            </a:r>
            <a:r>
              <a:rPr lang="el-GR" sz="2800" dirty="0">
                <a:solidFill>
                  <a:schemeClr val="tx1"/>
                </a:solidFill>
                <a:effectLst/>
              </a:rPr>
              <a:t>ξανασυναντηθούν στην αφετηρία;</a:t>
            </a:r>
            <a:br>
              <a:rPr lang="el-GR" sz="2800" dirty="0">
                <a:solidFill>
                  <a:schemeClr val="tx1"/>
                </a:solidFill>
                <a:effectLst/>
              </a:rPr>
            </a:br>
            <a:endParaRPr lang="el-GR" sz="2800" dirty="0">
              <a:solidFill>
                <a:schemeClr val="tx1"/>
              </a:solidFill>
            </a:endParaRPr>
          </a:p>
        </p:txBody>
      </p:sp>
      <p:pic>
        <p:nvPicPr>
          <p:cNvPr id="4" name="Picture 4" descr="C:\Users\Antonis Ktoris\AppData\Local\Microsoft\Windows\Temporary Internet Files\Content.IE5\3YCSYGWU\MC900105174[1].wmf">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5441833"/>
            <a:ext cx="576064" cy="50253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ntonis Ktoris\AppData\Local\Microsoft\Windows\Temporary Internet Files\Content.IE5\BOF43DUE\MC900382573[1].jp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99592" y="3648025"/>
            <a:ext cx="2264296" cy="2264296"/>
          </a:xfrm>
          <a:prstGeom prst="rect">
            <a:avLst/>
          </a:prstGeom>
          <a:noFill/>
          <a:effectLst>
            <a:outerShdw blurRad="50800" dist="50800" dir="5400000" algn="ctr" rotWithShape="0">
              <a:srgbClr val="000000">
                <a:alpha val="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5173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920" y="530352"/>
            <a:ext cx="8183880" cy="2250576"/>
          </a:xfrm>
        </p:spPr>
        <p:txBody>
          <a:bodyPr/>
          <a:lstStyle/>
          <a:p>
            <a:pPr marL="0" indent="0">
              <a:buNone/>
            </a:pPr>
            <a:r>
              <a:rPr lang="el-GR" b="1" dirty="0" smtClean="0"/>
              <a:t>Συνήθως τα προβλήματα ΕΚΠ έχουν μέσα το στοιχείο της επανάληψης. Μπορείτε να δώσετε κάποια παραδείγματα;</a:t>
            </a:r>
            <a:endParaRPr lang="el-GR" b="1" dirty="0"/>
          </a:p>
        </p:txBody>
      </p:sp>
      <p:sp>
        <p:nvSpPr>
          <p:cNvPr id="4" name="Content Placeholder 2"/>
          <p:cNvSpPr txBox="1">
            <a:spLocks/>
          </p:cNvSpPr>
          <p:nvPr/>
        </p:nvSpPr>
        <p:spPr>
          <a:xfrm>
            <a:off x="539552" y="3501008"/>
            <a:ext cx="8183880" cy="2250576"/>
          </a:xfrm>
          <a:prstGeom prst="rect">
            <a:avLst/>
          </a:prstGeom>
        </p:spPr>
        <p:txBody>
          <a:bodyPr vert="horz" lIns="182880" tIns="91440">
            <a:normAutofit/>
          </a:bodyPr>
          <a:lst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a:lstStyle>
          <a:p>
            <a:pPr marL="0" indent="0">
              <a:buFont typeface="Wingdings 2"/>
              <a:buNone/>
            </a:pPr>
            <a:r>
              <a:rPr lang="el-GR" b="1" dirty="0" smtClean="0"/>
              <a:t>Αντίστοιχα στα προβλήματα ΜΚΔ συνήθως έχουμε μέσα το στοιχείο του </a:t>
            </a:r>
            <a:r>
              <a:rPr lang="el-GR" b="1" dirty="0" err="1" smtClean="0"/>
              <a:t>μοιρασμού</a:t>
            </a:r>
            <a:r>
              <a:rPr lang="el-GR" b="1" dirty="0" smtClean="0"/>
              <a:t> εξ’ ίσου. Μπορείτε να δώσετε κάποια παραδείγματα;</a:t>
            </a:r>
            <a:endParaRPr lang="el-GR" b="1" dirty="0"/>
          </a:p>
        </p:txBody>
      </p:sp>
    </p:spTree>
    <p:extLst>
      <p:ext uri="{BB962C8B-B14F-4D97-AF65-F5344CB8AC3E}">
        <p14:creationId xmlns:p14="http://schemas.microsoft.com/office/powerpoint/2010/main" val="4351797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530352"/>
            <a:ext cx="8568952" cy="4187952"/>
          </a:xfrm>
        </p:spPr>
        <p:txBody>
          <a:bodyPr>
            <a:normAutofit/>
          </a:bodyPr>
          <a:lstStyle/>
          <a:p>
            <a:pPr marL="0" indent="0">
              <a:buNone/>
            </a:pPr>
            <a:r>
              <a:rPr lang="el-GR" sz="2400" b="1" dirty="0"/>
              <a:t>Σ ́ ένα Λούνα </a:t>
            </a:r>
            <a:r>
              <a:rPr lang="el-GR" sz="2400" b="1" dirty="0" err="1"/>
              <a:t>Πάρκ</a:t>
            </a:r>
            <a:r>
              <a:rPr lang="el-GR" sz="2400" b="1" dirty="0"/>
              <a:t> είναι εγκατεστημένοι τρεις περιστρεφόμενοι τροχοί. Ο πρώτος τροχός κάνει μία πλήρη στροφή κάθε 60 δευτερόλεπτα, ο δεύτερος κάθε 40 δευτερόλεπτα και τρίτος κάθε 50 δευτερόλεπτα. </a:t>
            </a:r>
          </a:p>
          <a:p>
            <a:pPr marL="0" indent="0">
              <a:buNone/>
            </a:pPr>
            <a:r>
              <a:rPr lang="el-GR" sz="2400" b="1" dirty="0"/>
              <a:t>(α) Αν οι τρεις τροχοί ξεκινήσουν ταυτόχρονα , να βρείτε ύστερα από πόση ώρα θα είναι και οι τρεις στην αφετηρία. </a:t>
            </a:r>
          </a:p>
          <a:p>
            <a:pPr marL="0" indent="0">
              <a:buNone/>
            </a:pPr>
            <a:r>
              <a:rPr lang="el-GR" sz="2400" b="1" dirty="0"/>
              <a:t>(β) Πόσες περιστροφές θα κάνει ο κάθε τροχός</a:t>
            </a:r>
          </a:p>
          <a:p>
            <a:pPr marL="0" indent="0">
              <a:buNone/>
            </a:pPr>
            <a:endParaRPr lang="el-GR" sz="2400" b="1" dirty="0"/>
          </a:p>
        </p:txBody>
      </p:sp>
      <p:sp>
        <p:nvSpPr>
          <p:cNvPr id="4" name="Rectangle 3"/>
          <p:cNvSpPr/>
          <p:nvPr/>
        </p:nvSpPr>
        <p:spPr>
          <a:xfrm>
            <a:off x="3491880" y="4427564"/>
            <a:ext cx="1771640" cy="923330"/>
          </a:xfrm>
          <a:prstGeom prst="rect">
            <a:avLst/>
          </a:prstGeom>
          <a:solidFill>
            <a:srgbClr val="92D050"/>
          </a:solidFill>
        </p:spPr>
        <p:style>
          <a:lnRef idx="2">
            <a:schemeClr val="accent4"/>
          </a:lnRef>
          <a:fillRef idx="1">
            <a:schemeClr val="lt1"/>
          </a:fillRef>
          <a:effectRef idx="0">
            <a:schemeClr val="accent4"/>
          </a:effectRef>
          <a:fontRef idx="minor">
            <a:schemeClr val="dk1"/>
          </a:fontRef>
        </p:style>
        <p:txBody>
          <a:bodyPr wrap="none" lIns="91440" tIns="45720" rIns="91440" bIns="45720">
            <a:spAutoFit/>
          </a:bodyPr>
          <a:lstStyle/>
          <a:p>
            <a:pPr algn="ctr"/>
            <a:r>
              <a:rPr lang="el-GR" sz="5400" b="1" cap="none" spc="0" dirty="0" smtClean="0">
                <a:ln w="10541" cmpd="sng">
                  <a:solidFill>
                    <a:srgbClr val="7D7D7D">
                      <a:tint val="100000"/>
                      <a:shade val="100000"/>
                      <a:satMod val="110000"/>
                    </a:srgbClr>
                  </a:solidFill>
                  <a:prstDash val="solid"/>
                </a:ln>
                <a:solidFill>
                  <a:schemeClr val="bg1"/>
                </a:solidFill>
                <a:effectLst/>
              </a:rPr>
              <a:t>ΕΚΠ</a:t>
            </a:r>
            <a:endParaRPr lang="en-US" sz="5400" b="1" cap="none" spc="0" dirty="0">
              <a:ln w="10541" cmpd="sng">
                <a:solidFill>
                  <a:srgbClr val="7D7D7D">
                    <a:tint val="100000"/>
                    <a:shade val="100000"/>
                    <a:satMod val="110000"/>
                  </a:srgbClr>
                </a:solidFill>
                <a:prstDash val="solid"/>
              </a:ln>
              <a:solidFill>
                <a:schemeClr val="bg1"/>
              </a:solidFill>
              <a:effectLst/>
            </a:endParaRPr>
          </a:p>
        </p:txBody>
      </p:sp>
    </p:spTree>
    <p:extLst>
      <p:ext uri="{BB962C8B-B14F-4D97-AF65-F5344CB8AC3E}">
        <p14:creationId xmlns:p14="http://schemas.microsoft.com/office/powerpoint/2010/main" val="331240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299</TotalTime>
  <Words>436</Words>
  <Application>Microsoft Office PowerPoint</Application>
  <PresentationFormat>On-screen Show (4:3)</PresentationFormat>
  <Paragraphs>31</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Aspect</vt:lpstr>
      <vt:lpstr>«Προβλήματα  ΜΚΔ και ΕΚΠ»  Α Γυμνασίου</vt:lpstr>
      <vt:lpstr>Κατ’ οίκον Εργασία</vt:lpstr>
      <vt:lpstr>PowerPoint Presentation</vt:lpstr>
      <vt:lpstr>Τρεις δορυφόροι της γης εκτοξεύτηκαν στο διάστημα ακριβώς πάνω από την Αλάσκα και μπήκαν σε τροχιά, 300km πάνω από τη Γη. Ο δορυφόρος Α χρειάζεται 24 ώρες για μια πλήρη τροχιά, ο δορυφόρος Β χρειάζεται 30 ώρες και ο δορυφόρος Γ χρειάζεται 40 ώρες. Μετά από πόσες ώρες θα βρεθούν και οι τρεις δορυφόροι ξανά πάνω από την Αλάσκα; </vt:lpstr>
      <vt:lpstr>PowerPoint Presentation</vt:lpstr>
      <vt:lpstr>PowerPoint Presentation</vt:lpstr>
      <vt:lpstr>Δύο λεωφορεία ξεκινούν από την αφετηρία. Το «Λεωφορείο Α» χρειάζεται 15 λεπτά για να καταλήξει στην αφετηρία ξανά και το «Λεωφορείο Β» 25 λεπτά. Σε πόσα λεπτά θα ξανασυναντηθούν στην αφετηρία; </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«Προβλήματα  ΜΚΔ και ΕΚΠ»  Α Γυμνασίου</dc:title>
  <dc:creator>Antonis Ktoris</dc:creator>
  <cp:lastModifiedBy>Antonis Ktoris</cp:lastModifiedBy>
  <cp:revision>14</cp:revision>
  <dcterms:created xsi:type="dcterms:W3CDTF">2014-11-20T15:16:31Z</dcterms:created>
  <dcterms:modified xsi:type="dcterms:W3CDTF">2014-11-20T20:16:13Z</dcterms:modified>
</cp:coreProperties>
</file>